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69" r:id="rId2"/>
    <p:sldId id="278" r:id="rId3"/>
    <p:sldId id="264" r:id="rId4"/>
    <p:sldId id="271" r:id="rId5"/>
    <p:sldId id="279" r:id="rId6"/>
    <p:sldId id="275" r:id="rId7"/>
    <p:sldId id="280" r:id="rId8"/>
    <p:sldId id="281" r:id="rId9"/>
    <p:sldId id="277" r:id="rId10"/>
    <p:sldId id="26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hida Young" initials="RY" lastIdx="1" clrIdx="0">
    <p:extLst>
      <p:ext uri="{19B8F6BF-5375-455C-9EA6-DF929625EA0E}">
        <p15:presenceInfo xmlns:p15="http://schemas.microsoft.com/office/powerpoint/2012/main" userId="S-1-5-21-3983588472-531542138-2620781895-1358" providerId="AD"/>
      </p:ext>
    </p:extLst>
  </p:cmAuthor>
  <p:cmAuthor id="2" name="Laterica Quinn" initials="LQ" lastIdx="1" clrIdx="1">
    <p:extLst>
      <p:ext uri="{19B8F6BF-5375-455C-9EA6-DF929625EA0E}">
        <p15:presenceInfo xmlns:p15="http://schemas.microsoft.com/office/powerpoint/2012/main" userId="S-1-5-21-3983588472-531542138-2620781895-32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frameSlides="1"/>
  <p:clrMru>
    <a:srgbClr val="DD5D26"/>
    <a:srgbClr val="004B7E"/>
    <a:srgbClr val="726B5F"/>
    <a:srgbClr val="E78923"/>
    <a:srgbClr val="578B2E"/>
    <a:srgbClr val="002F4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360CDA-1FB9-45D5-B448-B718D19140B6}" v="7" dt="2025-10-17T15:29:28.9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839" autoAdjust="0"/>
    <p:restoredTop sz="83813" autoAdjust="0"/>
  </p:normalViewPr>
  <p:slideViewPr>
    <p:cSldViewPr snapToObjects="1">
      <p:cViewPr varScale="1">
        <p:scale>
          <a:sx n="105" d="100"/>
          <a:sy n="105" d="100"/>
        </p:scale>
        <p:origin x="164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if Hodges" userId="zDv5x7murKjMyc7/aERwTATt2tr29RRtC4V+fdw+nE4=" providerId="None" clId="Web-{EA360CDA-1FB9-45D5-B448-B718D19140B6}"/>
    <pc:docChg chg="modSld">
      <pc:chgData name="Sharif Hodges" userId="zDv5x7murKjMyc7/aERwTATt2tr29RRtC4V+fdw+nE4=" providerId="None" clId="Web-{EA360CDA-1FB9-45D5-B448-B718D19140B6}" dt="2025-10-17T15:29:28.936" v="6" actId="20577"/>
      <pc:docMkLst>
        <pc:docMk/>
      </pc:docMkLst>
      <pc:sldChg chg="modSp">
        <pc:chgData name="Sharif Hodges" userId="zDv5x7murKjMyc7/aERwTATt2tr29RRtC4V+fdw+nE4=" providerId="None" clId="Web-{EA360CDA-1FB9-45D5-B448-B718D19140B6}" dt="2025-10-17T15:29:28.936" v="6" actId="20577"/>
        <pc:sldMkLst>
          <pc:docMk/>
          <pc:sldMk cId="2355919264" sldId="277"/>
        </pc:sldMkLst>
        <pc:spChg chg="mod">
          <ac:chgData name="Sharif Hodges" userId="zDv5x7murKjMyc7/aERwTATt2tr29RRtC4V+fdw+nE4=" providerId="None" clId="Web-{EA360CDA-1FB9-45D5-B448-B718D19140B6}" dt="2025-10-17T15:29:28.936" v="6" actId="20577"/>
          <ac:spMkLst>
            <pc:docMk/>
            <pc:sldMk cId="2355919264" sldId="277"/>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09160B-B170-E94C-81EE-22F33CDB98F2}" type="datetimeFigureOut">
              <a:rPr lang="en-US" smtClean="0"/>
              <a:t>10/17/2025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751B6-96BA-BF49-84D4-15D571C443A8}" type="slidenum">
              <a:rPr lang="en-US" smtClean="0"/>
              <a:t>‹#›</a:t>
            </a:fld>
            <a:endParaRPr lang="en-US"/>
          </a:p>
        </p:txBody>
      </p:sp>
    </p:spTree>
    <p:extLst>
      <p:ext uri="{BB962C8B-B14F-4D97-AF65-F5344CB8AC3E}">
        <p14:creationId xmlns:p14="http://schemas.microsoft.com/office/powerpoint/2010/main" val="2401310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ontserrat" pitchFamily="2" charset="77"/>
              </a:rPr>
              <a:t>A mission modification may entail substantively changing the school’s curriculum or educational approach (e.g., offering virtual programming), rather than revising the language in the mission statement, to ensure the change is in service of the mission.</a:t>
            </a:r>
          </a:p>
          <a:p>
            <a:endParaRPr lang="en-US" dirty="0"/>
          </a:p>
        </p:txBody>
      </p:sp>
      <p:sp>
        <p:nvSpPr>
          <p:cNvPr id="4" name="Slide Number Placeholder 3"/>
          <p:cNvSpPr>
            <a:spLocks noGrp="1"/>
          </p:cNvSpPr>
          <p:nvPr>
            <p:ph type="sldNum" sz="quarter" idx="5"/>
          </p:nvPr>
        </p:nvSpPr>
        <p:spPr/>
        <p:txBody>
          <a:bodyPr/>
          <a:lstStyle/>
          <a:p>
            <a:fld id="{0A3751B6-96BA-BF49-84D4-15D571C443A8}" type="slidenum">
              <a:rPr lang="en-US" smtClean="0"/>
              <a:t>4</a:t>
            </a:fld>
            <a:endParaRPr lang="en-US"/>
          </a:p>
        </p:txBody>
      </p:sp>
    </p:spTree>
    <p:extLst>
      <p:ext uri="{BB962C8B-B14F-4D97-AF65-F5344CB8AC3E}">
        <p14:creationId xmlns:p14="http://schemas.microsoft.com/office/powerpoint/2010/main" val="1190418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ontserrat" pitchFamily="2" charset="77"/>
              </a:rPr>
              <a:t>Changes to the bylaws and/or articles of incorporation that are not material do not require a charter agreement amendment. </a:t>
            </a:r>
          </a:p>
          <a:p>
            <a:endParaRPr lang="en-US" dirty="0"/>
          </a:p>
        </p:txBody>
      </p:sp>
      <p:sp>
        <p:nvSpPr>
          <p:cNvPr id="4" name="Slide Number Placeholder 3"/>
          <p:cNvSpPr>
            <a:spLocks noGrp="1"/>
          </p:cNvSpPr>
          <p:nvPr>
            <p:ph type="sldNum" sz="quarter" idx="5"/>
          </p:nvPr>
        </p:nvSpPr>
        <p:spPr/>
        <p:txBody>
          <a:bodyPr/>
          <a:lstStyle/>
          <a:p>
            <a:fld id="{0A3751B6-96BA-BF49-84D4-15D571C443A8}" type="slidenum">
              <a:rPr lang="en-US" smtClean="0"/>
              <a:t>5</a:t>
            </a:fld>
            <a:endParaRPr lang="en-US"/>
          </a:p>
        </p:txBody>
      </p:sp>
    </p:spTree>
    <p:extLst>
      <p:ext uri="{BB962C8B-B14F-4D97-AF65-F5344CB8AC3E}">
        <p14:creationId xmlns:p14="http://schemas.microsoft.com/office/powerpoint/2010/main" val="14081593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EW">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6400800" cy="4343400"/>
          </a:xfrm>
        </p:spPr>
        <p:txBody>
          <a:bodyPr anchor="b" anchorCtr="0"/>
          <a:lstStyle>
            <a:lvl1pPr algn="r">
              <a:defRPr sz="3600" cap="all">
                <a:latin typeface="Verdana" charset="0"/>
                <a:ea typeface="Verdana" charset="0"/>
                <a:cs typeface="Verdana" charset="0"/>
              </a:defRPr>
            </a:lvl1pPr>
          </a:lstStyle>
          <a:p>
            <a:r>
              <a:rPr lang="en-US"/>
              <a:t>Click to edit Master title style</a:t>
            </a:r>
            <a:endParaRPr lang="en-US" dirty="0"/>
          </a:p>
        </p:txBody>
      </p:sp>
      <p:pic>
        <p:nvPicPr>
          <p:cNvPr id="4" name="Picture 3"/>
          <p:cNvPicPr>
            <a:picLocks noChangeAspect="1"/>
          </p:cNvPicPr>
          <p:nvPr userDrawn="1"/>
        </p:nvPicPr>
        <p:blipFill>
          <a:blip r:embed="rId2"/>
          <a:stretch>
            <a:fillRect/>
          </a:stretch>
        </p:blipFill>
        <p:spPr>
          <a:xfrm>
            <a:off x="7086600" y="3429000"/>
            <a:ext cx="1371600" cy="1371600"/>
          </a:xfrm>
          <a:prstGeom prst="rect">
            <a:avLst/>
          </a:prstGeom>
        </p:spPr>
      </p:pic>
      <p:sp>
        <p:nvSpPr>
          <p:cNvPr id="6" name="TextBox 5"/>
          <p:cNvSpPr txBox="1"/>
          <p:nvPr userDrawn="1"/>
        </p:nvSpPr>
        <p:spPr>
          <a:xfrm>
            <a:off x="457200" y="5029200"/>
            <a:ext cx="8229600" cy="1371600"/>
          </a:xfrm>
          <a:prstGeom prst="rect">
            <a:avLst/>
          </a:prstGeom>
          <a:solidFill>
            <a:srgbClr val="578B2E"/>
          </a:solidFill>
        </p:spPr>
        <p:txBody>
          <a:bodyPr vert="horz" wrap="none" lIns="182880" tIns="182880" rIns="182880" bIns="182880" rtlCol="0" anchor="ctr">
            <a:normAutofit/>
          </a:bodyPr>
          <a:lstStyle/>
          <a:p>
            <a:pPr algn="r"/>
            <a:endParaRPr lang="en-US" sz="2400" dirty="0"/>
          </a:p>
        </p:txBody>
      </p:sp>
      <p:sp>
        <p:nvSpPr>
          <p:cNvPr id="8" name="Text Placeholder 7"/>
          <p:cNvSpPr>
            <a:spLocks noGrp="1"/>
          </p:cNvSpPr>
          <p:nvPr>
            <p:ph type="body" sz="quarter" idx="10"/>
          </p:nvPr>
        </p:nvSpPr>
        <p:spPr>
          <a:xfrm>
            <a:off x="457200" y="5029200"/>
            <a:ext cx="8229600" cy="1371600"/>
          </a:xfrm>
        </p:spPr>
        <p:txBody>
          <a:bodyPr lIns="182880" tIns="182880" rIns="182880" bIns="182880" anchor="ctr" anchorCtr="0"/>
          <a:lstStyle>
            <a:lvl1pPr algn="r">
              <a:defRPr>
                <a:solidFill>
                  <a:srgbClr val="FFFFFF"/>
                </a:solidFill>
                <a:latin typeface="Verdana" charset="0"/>
                <a:ea typeface="Verdana" charset="0"/>
                <a:cs typeface="Verdana" charset="0"/>
              </a:defRPr>
            </a:lvl1pPr>
          </a:lstStyle>
          <a:p>
            <a:pPr lvl="0"/>
            <a:r>
              <a:rPr lang="en-US"/>
              <a:t>Edit Master text styles</a:t>
            </a:r>
          </a:p>
        </p:txBody>
      </p:sp>
    </p:spTree>
    <p:extLst>
      <p:ext uri="{BB962C8B-B14F-4D97-AF65-F5344CB8AC3E}">
        <p14:creationId xmlns:p14="http://schemas.microsoft.com/office/powerpoint/2010/main" val="3921193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486400"/>
          </a:xfrm>
        </p:spPr>
        <p:txBody>
          <a:bodyPr/>
          <a:lstStyle>
            <a:lvl1pPr algn="ctr">
              <a:defRPr cap="all"/>
            </a:lvl1pPr>
          </a:lstStyle>
          <a:p>
            <a:r>
              <a:rPr lang="en-US"/>
              <a:t>Click to edit Master title style</a:t>
            </a:r>
            <a:endParaRPr lang="en-US" dirty="0"/>
          </a:p>
        </p:txBody>
      </p:sp>
      <p:pic>
        <p:nvPicPr>
          <p:cNvPr id="4" name="Picture 3"/>
          <p:cNvPicPr>
            <a:picLocks noChangeAspect="1"/>
          </p:cNvPicPr>
          <p:nvPr userDrawn="1"/>
        </p:nvPicPr>
        <p:blipFill>
          <a:blip r:embed="rId2"/>
          <a:stretch>
            <a:fillRect/>
          </a:stretch>
        </p:blipFill>
        <p:spPr>
          <a:xfrm>
            <a:off x="457200" y="6172200"/>
            <a:ext cx="1460500" cy="228600"/>
          </a:xfrm>
          <a:prstGeom prst="rect">
            <a:avLst/>
          </a:prstGeom>
        </p:spPr>
      </p:pic>
      <p:sp>
        <p:nvSpPr>
          <p:cNvPr id="5" name="Subtitle 2"/>
          <p:cNvSpPr txBox="1">
            <a:spLocks/>
          </p:cNvSpPr>
          <p:nvPr userDrawn="1"/>
        </p:nvSpPr>
        <p:spPr>
          <a:xfrm>
            <a:off x="2286000" y="6172200"/>
            <a:ext cx="6400800" cy="228600"/>
          </a:xfrm>
          <a:prstGeom prst="rect">
            <a:avLst/>
          </a:prstGeom>
          <a:solidFill>
            <a:srgbClr val="E78923"/>
          </a:solidFill>
        </p:spPr>
        <p:txBody>
          <a:bodyPr vert="horz" lIns="274320" tIns="91440" rIns="274320" bIns="91440" rtlCol="0" anchor="ctr">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spcBef>
                <a:spcPts val="0"/>
              </a:spcBef>
            </a:pPr>
            <a:r>
              <a:rPr lang="en-US" sz="800" kern="0" cap="all" spc="50" dirty="0">
                <a:solidFill>
                  <a:srgbClr val="FFFFFF"/>
                </a:solidFill>
                <a:latin typeface="Verdana" charset="0"/>
                <a:ea typeface="Verdana" charset="0"/>
                <a:cs typeface="Verdana" charset="0"/>
              </a:rPr>
              <a:t>DC Public Charter School Board — page </a:t>
            </a:r>
            <a:fld id="{D1E5EE18-9643-E74B-A6F2-4DF2F47E963B}" type="slidenum">
              <a:rPr lang="en-US" sz="800" kern="0" cap="all" spc="50" smtClean="0">
                <a:solidFill>
                  <a:srgbClr val="FFFFFF"/>
                </a:solidFill>
                <a:latin typeface="Verdana" charset="0"/>
                <a:ea typeface="Verdana" charset="0"/>
                <a:cs typeface="Verdana" charset="0"/>
              </a:rPr>
              <a:t>‹#›</a:t>
            </a:fld>
            <a:endParaRPr lang="en-US" sz="800" kern="0" cap="all" spc="50" dirty="0">
              <a:solidFill>
                <a:srgbClr val="FFFFFF"/>
              </a:solidFill>
              <a:latin typeface="Verdana" charset="0"/>
              <a:ea typeface="Verdana" charset="0"/>
              <a:cs typeface="Verdana" charset="0"/>
            </a:endParaRPr>
          </a:p>
        </p:txBody>
      </p:sp>
    </p:spTree>
    <p:extLst>
      <p:ext uri="{BB962C8B-B14F-4D97-AF65-F5344CB8AC3E}">
        <p14:creationId xmlns:p14="http://schemas.microsoft.com/office/powerpoint/2010/main" val="460017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2057400"/>
            <a:ext cx="8229600" cy="3886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
          <a:stretch>
            <a:fillRect/>
          </a:stretch>
        </p:blipFill>
        <p:spPr>
          <a:xfrm>
            <a:off x="457200" y="6172200"/>
            <a:ext cx="1460500" cy="228600"/>
          </a:xfrm>
          <a:prstGeom prst="rect">
            <a:avLst/>
          </a:prstGeom>
        </p:spPr>
      </p:pic>
      <p:sp>
        <p:nvSpPr>
          <p:cNvPr id="8" name="Subtitle 2"/>
          <p:cNvSpPr txBox="1">
            <a:spLocks/>
          </p:cNvSpPr>
          <p:nvPr userDrawn="1"/>
        </p:nvSpPr>
        <p:spPr>
          <a:xfrm>
            <a:off x="2286000" y="6172200"/>
            <a:ext cx="6400800" cy="228600"/>
          </a:xfrm>
          <a:prstGeom prst="rect">
            <a:avLst/>
          </a:prstGeom>
          <a:solidFill>
            <a:srgbClr val="E78923"/>
          </a:solidFill>
        </p:spPr>
        <p:txBody>
          <a:bodyPr vert="horz" lIns="274320" tIns="91440" rIns="274320" bIns="91440" rtlCol="0" anchor="ctr">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spcBef>
                <a:spcPts val="0"/>
              </a:spcBef>
            </a:pPr>
            <a:r>
              <a:rPr lang="en-US" sz="800" kern="0" cap="all" spc="50" dirty="0">
                <a:solidFill>
                  <a:srgbClr val="FFFFFF"/>
                </a:solidFill>
                <a:latin typeface="Verdana" charset="0"/>
                <a:ea typeface="Verdana" charset="0"/>
                <a:cs typeface="Verdana" charset="0"/>
              </a:rPr>
              <a:t>DC Public Charter School Board — page </a:t>
            </a:r>
            <a:fld id="{D1E5EE18-9643-E74B-A6F2-4DF2F47E963B}" type="slidenum">
              <a:rPr lang="en-US" sz="800" kern="0" cap="all" spc="50" smtClean="0">
                <a:solidFill>
                  <a:srgbClr val="FFFFFF"/>
                </a:solidFill>
                <a:latin typeface="Verdana" charset="0"/>
                <a:ea typeface="Verdana" charset="0"/>
                <a:cs typeface="Verdana" charset="0"/>
              </a:rPr>
              <a:t>‹#›</a:t>
            </a:fld>
            <a:endParaRPr lang="en-US" sz="800" kern="0" cap="all" spc="50" dirty="0">
              <a:solidFill>
                <a:srgbClr val="FFFFFF"/>
              </a:solidFill>
              <a:latin typeface="Verdana" charset="0"/>
              <a:ea typeface="Verdana" charset="0"/>
              <a:cs typeface="Verdana" charset="0"/>
            </a:endParaRPr>
          </a:p>
        </p:txBody>
      </p:sp>
    </p:spTree>
    <p:extLst>
      <p:ext uri="{BB962C8B-B14F-4D97-AF65-F5344CB8AC3E}">
        <p14:creationId xmlns:p14="http://schemas.microsoft.com/office/powerpoint/2010/main" val="1922971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act Inf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Contact Us</a:t>
            </a:r>
          </a:p>
        </p:txBody>
      </p:sp>
      <p:sp>
        <p:nvSpPr>
          <p:cNvPr id="6" name="Title 1"/>
          <p:cNvSpPr txBox="1">
            <a:spLocks/>
          </p:cNvSpPr>
          <p:nvPr userDrawn="1"/>
        </p:nvSpPr>
        <p:spPr>
          <a:xfrm>
            <a:off x="457200" y="2057400"/>
            <a:ext cx="6400800" cy="1371600"/>
          </a:xfrm>
          <a:prstGeom prst="rect">
            <a:avLst/>
          </a:prstGeom>
          <a:solidFill>
            <a:srgbClr val="E78923"/>
          </a:solidFill>
        </p:spPr>
        <p:txBody>
          <a:bodyPr vert="horz" lIns="182880" tIns="182880" rIns="182880" bIns="182880" rtlCol="0" anchor="ctr">
            <a:noAutofit/>
          </a:bodyPr>
          <a:lstStyle>
            <a:lvl1pPr algn="l" defTabSz="457200" rtl="0" eaLnBrk="1" latinLnBrk="0" hangingPunct="1">
              <a:spcBef>
                <a:spcPct val="0"/>
              </a:spcBef>
              <a:buNone/>
              <a:defRPr sz="3000" kern="1200">
                <a:solidFill>
                  <a:schemeClr val="bg1"/>
                </a:solidFill>
                <a:latin typeface="Gotham Medium"/>
                <a:ea typeface="+mj-ea"/>
                <a:cs typeface="+mj-cs"/>
              </a:defRPr>
            </a:lvl1pPr>
          </a:lstStyle>
          <a:p>
            <a:r>
              <a:rPr lang="en-US" sz="2400" kern="1200" dirty="0">
                <a:solidFill>
                  <a:schemeClr val="bg1"/>
                </a:solidFill>
                <a:latin typeface="Verdana" charset="0"/>
                <a:ea typeface="Verdana" charset="0"/>
                <a:cs typeface="Verdana" charset="0"/>
              </a:rPr>
              <a:t>3333 14th Street NW, Suite 210</a:t>
            </a:r>
          </a:p>
          <a:p>
            <a:r>
              <a:rPr lang="en-US" sz="2400" kern="1200" dirty="0">
                <a:solidFill>
                  <a:schemeClr val="bg1"/>
                </a:solidFill>
                <a:latin typeface="Verdana" charset="0"/>
                <a:ea typeface="Verdana" charset="0"/>
                <a:cs typeface="Verdana" charset="0"/>
              </a:rPr>
              <a:t>Washington, DC 20010</a:t>
            </a:r>
            <a:endParaRPr lang="en-US" sz="2400" dirty="0">
              <a:latin typeface="Verdana" charset="0"/>
              <a:ea typeface="Verdana" charset="0"/>
              <a:cs typeface="Verdana" charset="0"/>
            </a:endParaRPr>
          </a:p>
        </p:txBody>
      </p:sp>
      <p:pic>
        <p:nvPicPr>
          <p:cNvPr id="7" name="Picture 6"/>
          <p:cNvPicPr>
            <a:picLocks noChangeAspect="1"/>
          </p:cNvPicPr>
          <p:nvPr userDrawn="1"/>
        </p:nvPicPr>
        <p:blipFill>
          <a:blip r:embed="rId2"/>
          <a:stretch>
            <a:fillRect/>
          </a:stretch>
        </p:blipFill>
        <p:spPr>
          <a:xfrm>
            <a:off x="7086600" y="2057400"/>
            <a:ext cx="1371600" cy="1371600"/>
          </a:xfrm>
          <a:prstGeom prst="rect">
            <a:avLst/>
          </a:prstGeom>
        </p:spPr>
      </p:pic>
      <p:sp>
        <p:nvSpPr>
          <p:cNvPr id="8" name="Title 1"/>
          <p:cNvSpPr txBox="1">
            <a:spLocks/>
          </p:cNvSpPr>
          <p:nvPr userDrawn="1"/>
        </p:nvSpPr>
        <p:spPr>
          <a:xfrm>
            <a:off x="457200" y="3657600"/>
            <a:ext cx="4005072" cy="2743200"/>
          </a:xfrm>
          <a:prstGeom prst="rect">
            <a:avLst/>
          </a:prstGeom>
          <a:solidFill>
            <a:srgbClr val="DD5D26"/>
          </a:solidFill>
        </p:spPr>
        <p:txBody>
          <a:bodyPr vert="horz" lIns="182880" tIns="182880" rIns="182880" bIns="182880" rtlCol="0" anchor="ctr">
            <a:noAutofit/>
          </a:bodyPr>
          <a:lstStyle>
            <a:lvl1pPr algn="l" defTabSz="457200" rtl="0" eaLnBrk="1" latinLnBrk="0" hangingPunct="1">
              <a:spcBef>
                <a:spcPct val="0"/>
              </a:spcBef>
              <a:buNone/>
              <a:defRPr sz="3000" kern="1200">
                <a:solidFill>
                  <a:schemeClr val="bg1"/>
                </a:solidFill>
                <a:latin typeface="Gotham Medium"/>
                <a:ea typeface="+mj-ea"/>
                <a:cs typeface="+mj-cs"/>
              </a:defRPr>
            </a:lvl1pPr>
          </a:lstStyle>
          <a:p>
            <a:pPr>
              <a:spcAft>
                <a:spcPts val="1800"/>
              </a:spcAft>
            </a:pPr>
            <a:r>
              <a:rPr lang="is-IS" sz="2100" kern="1200" dirty="0">
                <a:solidFill>
                  <a:schemeClr val="bg1"/>
                </a:solidFill>
                <a:latin typeface="Verdana" charset="0"/>
                <a:ea typeface="Verdana" charset="0"/>
                <a:cs typeface="Verdana" charset="0"/>
              </a:rPr>
              <a:t>(202) 328-2660</a:t>
            </a:r>
          </a:p>
          <a:p>
            <a:pPr>
              <a:spcAft>
                <a:spcPts val="1800"/>
              </a:spcAft>
            </a:pPr>
            <a:r>
              <a:rPr lang="en-US" sz="2100" kern="1200" dirty="0">
                <a:solidFill>
                  <a:schemeClr val="bg1"/>
                </a:solidFill>
                <a:latin typeface="Verdana" charset="0"/>
                <a:ea typeface="Verdana" charset="0"/>
                <a:cs typeface="Verdana" charset="0"/>
              </a:rPr>
              <a:t>dcpublic@dcpcsb.org</a:t>
            </a:r>
          </a:p>
          <a:p>
            <a:pPr>
              <a:spcAft>
                <a:spcPts val="1800"/>
              </a:spcAft>
            </a:pPr>
            <a:r>
              <a:rPr lang="en-US" sz="2100" kern="1200" dirty="0">
                <a:solidFill>
                  <a:schemeClr val="bg1"/>
                </a:solidFill>
                <a:latin typeface="Verdana" charset="0"/>
                <a:ea typeface="Verdana" charset="0"/>
                <a:cs typeface="Verdana" charset="0"/>
              </a:rPr>
              <a:t>www.dcpcsb.org</a:t>
            </a:r>
            <a:endParaRPr lang="en-US" sz="2100" dirty="0">
              <a:latin typeface="Verdana" charset="0"/>
              <a:ea typeface="Verdana" charset="0"/>
              <a:cs typeface="Verdana" charset="0"/>
            </a:endParaRPr>
          </a:p>
        </p:txBody>
      </p:sp>
      <p:sp>
        <p:nvSpPr>
          <p:cNvPr id="9" name="Title 1"/>
          <p:cNvSpPr txBox="1">
            <a:spLocks/>
          </p:cNvSpPr>
          <p:nvPr userDrawn="1"/>
        </p:nvSpPr>
        <p:spPr>
          <a:xfrm>
            <a:off x="4681728" y="3657600"/>
            <a:ext cx="4005072" cy="2743200"/>
          </a:xfrm>
          <a:prstGeom prst="rect">
            <a:avLst/>
          </a:prstGeom>
          <a:solidFill>
            <a:srgbClr val="578B2E"/>
          </a:solidFill>
        </p:spPr>
        <p:txBody>
          <a:bodyPr vert="horz" lIns="182880" tIns="182880" rIns="182880" bIns="182880" rtlCol="0" anchor="ctr">
            <a:noAutofit/>
          </a:bodyPr>
          <a:lstStyle>
            <a:lvl1pPr algn="l" defTabSz="457200" rtl="0" eaLnBrk="1" latinLnBrk="0" hangingPunct="1">
              <a:spcBef>
                <a:spcPct val="0"/>
              </a:spcBef>
              <a:buNone/>
              <a:defRPr sz="3000" kern="1200">
                <a:solidFill>
                  <a:schemeClr val="bg1"/>
                </a:solidFill>
                <a:latin typeface="Gotham Medium"/>
                <a:ea typeface="+mj-ea"/>
                <a:cs typeface="+mj-cs"/>
              </a:defRPr>
            </a:lvl1pPr>
          </a:lstStyle>
          <a:p>
            <a:pPr>
              <a:spcAft>
                <a:spcPts val="1800"/>
              </a:spcAft>
            </a:pPr>
            <a:r>
              <a:rPr lang="en-US" sz="2100" kern="1200" dirty="0">
                <a:solidFill>
                  <a:schemeClr val="bg1"/>
                </a:solidFill>
                <a:latin typeface="Verdana" charset="0"/>
                <a:ea typeface="Verdana" charset="0"/>
                <a:cs typeface="Verdana" charset="0"/>
              </a:rPr>
              <a:t>Facebook.com/DCPCSB </a:t>
            </a:r>
          </a:p>
          <a:p>
            <a:pPr>
              <a:spcAft>
                <a:spcPts val="1800"/>
              </a:spcAft>
            </a:pPr>
            <a:r>
              <a:rPr lang="en-US" sz="2100" kern="1200" dirty="0">
                <a:solidFill>
                  <a:schemeClr val="bg1"/>
                </a:solidFill>
                <a:latin typeface="Verdana" charset="0"/>
                <a:ea typeface="Verdana" charset="0"/>
                <a:cs typeface="Verdana" charset="0"/>
              </a:rPr>
              <a:t>Twitter @DCPCSB</a:t>
            </a:r>
          </a:p>
          <a:p>
            <a:pPr>
              <a:spcAft>
                <a:spcPts val="1800"/>
              </a:spcAft>
            </a:pPr>
            <a:r>
              <a:rPr lang="en-US" sz="2100" kern="1200" dirty="0">
                <a:solidFill>
                  <a:schemeClr val="bg1"/>
                </a:solidFill>
                <a:latin typeface="Verdana" charset="0"/>
                <a:ea typeface="Verdana" charset="0"/>
                <a:cs typeface="Verdana" charset="0"/>
              </a:rPr>
              <a:t>#DCcharterPROUD</a:t>
            </a:r>
            <a:endParaRPr lang="en-US" sz="2100" dirty="0">
              <a:latin typeface="Verdana" charset="0"/>
              <a:ea typeface="Verdana" charset="0"/>
              <a:cs typeface="Verdana" charset="0"/>
            </a:endParaRPr>
          </a:p>
        </p:txBody>
      </p:sp>
    </p:spTree>
    <p:extLst>
      <p:ext uri="{BB962C8B-B14F-4D97-AF65-F5344CB8AC3E}">
        <p14:creationId xmlns:p14="http://schemas.microsoft.com/office/powerpoint/2010/main" val="18771326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371600"/>
          </a:xfrm>
          <a:prstGeom prst="rect">
            <a:avLst/>
          </a:prstGeom>
          <a:solidFill>
            <a:srgbClr val="004B7E"/>
          </a:solidFill>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2057400"/>
            <a:ext cx="8229600" cy="3657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ubtitle 2"/>
          <p:cNvSpPr txBox="1">
            <a:spLocks/>
          </p:cNvSpPr>
          <p:nvPr userDrawn="1"/>
        </p:nvSpPr>
        <p:spPr>
          <a:xfrm>
            <a:off x="2286000" y="5749891"/>
            <a:ext cx="6400800" cy="228600"/>
          </a:xfrm>
          <a:prstGeom prst="rect">
            <a:avLst/>
          </a:prstGeom>
          <a:noFill/>
        </p:spPr>
        <p:txBody>
          <a:bodyPr vert="horz" lIns="274320" tIns="91440" rIns="274320" bIns="91440" rtlCol="0" anchor="ctr">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a:spcBef>
                <a:spcPts val="0"/>
              </a:spcBef>
            </a:pPr>
            <a:r>
              <a:rPr lang="en-US" sz="800" kern="0" cap="all" spc="50" dirty="0">
                <a:solidFill>
                  <a:srgbClr val="FFFFFF"/>
                </a:solidFill>
                <a:latin typeface="Gotham Medium"/>
              </a:rPr>
              <a:t>DC </a:t>
            </a:r>
            <a:r>
              <a:rPr lang="en-US" sz="800" kern="0" cap="all" spc="50" dirty="0">
                <a:solidFill>
                  <a:srgbClr val="FFFFFF"/>
                </a:solidFill>
                <a:latin typeface="Gotham Bold"/>
                <a:cs typeface="Gotham Bold"/>
              </a:rPr>
              <a:t>Public Charter </a:t>
            </a:r>
            <a:r>
              <a:rPr lang="en-US" sz="800" kern="0" cap="all" spc="50" dirty="0">
                <a:solidFill>
                  <a:srgbClr val="FFFFFF"/>
                </a:solidFill>
                <a:latin typeface="Gotham Medium"/>
              </a:rPr>
              <a:t>School Board — page </a:t>
            </a:r>
            <a:fld id="{D1E5EE18-9643-E74B-A6F2-4DF2F47E963B}" type="slidenum">
              <a:rPr lang="en-US" sz="800" kern="0" cap="all" spc="50" smtClean="0">
                <a:solidFill>
                  <a:srgbClr val="FFFFFF"/>
                </a:solidFill>
                <a:latin typeface="Gotham Medium"/>
              </a:rPr>
              <a:t>‹#›</a:t>
            </a:fld>
            <a:endParaRPr lang="en-US" sz="800" kern="0" cap="all" spc="50" dirty="0">
              <a:solidFill>
                <a:srgbClr val="FFFFFF"/>
              </a:solidFill>
              <a:latin typeface="Gotham Medium"/>
            </a:endParaRPr>
          </a:p>
        </p:txBody>
      </p:sp>
    </p:spTree>
    <p:extLst>
      <p:ext uri="{BB962C8B-B14F-4D97-AF65-F5344CB8AC3E}">
        <p14:creationId xmlns:p14="http://schemas.microsoft.com/office/powerpoint/2010/main" val="3329826860"/>
      </p:ext>
    </p:extLst>
  </p:cSld>
  <p:clrMap bg1="lt1" tx1="dk1" bg2="lt2" tx2="dk2" accent1="accent1" accent2="accent2" accent3="accent3" accent4="accent4" accent5="accent5" accent6="accent6" hlink="hlink" folHlink="folHlink"/>
  <p:sldLayoutIdLst>
    <p:sldLayoutId id="2147483662" r:id="rId1"/>
    <p:sldLayoutId id="2147483660" r:id="rId2"/>
    <p:sldLayoutId id="2147483650" r:id="rId3"/>
    <p:sldLayoutId id="2147483661" r:id="rId4"/>
  </p:sldLayoutIdLst>
  <p:txStyles>
    <p:titleStyle>
      <a:lvl1pPr algn="l" defTabSz="457200" rtl="0" eaLnBrk="1" latinLnBrk="0" hangingPunct="1">
        <a:spcBef>
          <a:spcPct val="0"/>
        </a:spcBef>
        <a:buNone/>
        <a:defRPr sz="3000" kern="1200">
          <a:solidFill>
            <a:schemeClr val="bg1"/>
          </a:solidFill>
          <a:latin typeface="Verdana" charset="0"/>
          <a:ea typeface="Verdana" charset="0"/>
          <a:cs typeface="Verdana" charset="0"/>
        </a:defRPr>
      </a:lvl1pPr>
    </p:titleStyle>
    <p:bodyStyle>
      <a:lvl1pPr marL="0" indent="0" algn="l" defTabSz="457200" rtl="0" eaLnBrk="1" latinLnBrk="0" hangingPunct="1">
        <a:spcBef>
          <a:spcPct val="20000"/>
        </a:spcBef>
        <a:buFontTx/>
        <a:buNone/>
        <a:defRPr sz="2400" kern="1200">
          <a:solidFill>
            <a:schemeClr val="tx1"/>
          </a:solidFill>
          <a:latin typeface="Verdana" charset="0"/>
          <a:ea typeface="Verdana" charset="0"/>
          <a:cs typeface="Verdana" charset="0"/>
        </a:defRPr>
      </a:lvl1pPr>
      <a:lvl2pPr marL="742950" indent="-285750" algn="l" defTabSz="457200" rtl="0" eaLnBrk="1" latinLnBrk="0" hangingPunct="1">
        <a:spcBef>
          <a:spcPct val="20000"/>
        </a:spcBef>
        <a:buFont typeface="Arial"/>
        <a:buChar char="•"/>
        <a:defRPr sz="2400" kern="1200">
          <a:solidFill>
            <a:schemeClr val="tx1"/>
          </a:solidFill>
          <a:latin typeface="Verdana" charset="0"/>
          <a:ea typeface="Verdana" charset="0"/>
          <a:cs typeface="Verdana" charset="0"/>
        </a:defRPr>
      </a:lvl2pPr>
      <a:lvl3pPr marL="1143000" indent="-228600" algn="l" defTabSz="457200" rtl="0" eaLnBrk="1" latinLnBrk="0" hangingPunct="1">
        <a:spcBef>
          <a:spcPct val="20000"/>
        </a:spcBef>
        <a:buFont typeface="Arial"/>
        <a:buChar char="•"/>
        <a:defRPr sz="2400" kern="1200">
          <a:solidFill>
            <a:schemeClr val="tx1"/>
          </a:solidFill>
          <a:latin typeface="Verdana" charset="0"/>
          <a:ea typeface="Verdana" charset="0"/>
          <a:cs typeface="Verdana" charset="0"/>
        </a:defRPr>
      </a:lvl3pPr>
      <a:lvl4pPr marL="1600200" indent="-228600" algn="l" defTabSz="457200" rtl="0" eaLnBrk="1" latinLnBrk="0" hangingPunct="1">
        <a:spcBef>
          <a:spcPct val="20000"/>
        </a:spcBef>
        <a:buFont typeface="Arial"/>
        <a:buChar char="–"/>
        <a:defRPr sz="2000" kern="1200">
          <a:solidFill>
            <a:schemeClr val="tx1"/>
          </a:solidFill>
          <a:latin typeface="Verdana" charset="0"/>
          <a:ea typeface="Verdana" charset="0"/>
          <a:cs typeface="Verdana" charset="0"/>
        </a:defRPr>
      </a:lvl4pPr>
      <a:lvl5pPr marL="2057400" indent="-228600" algn="l" defTabSz="457200" rtl="0" eaLnBrk="1" latinLnBrk="0" hangingPunct="1">
        <a:spcBef>
          <a:spcPct val="20000"/>
        </a:spcBef>
        <a:buFont typeface="Arial"/>
        <a:buChar char="»"/>
        <a:defRPr sz="2000" kern="1200">
          <a:solidFill>
            <a:schemeClr val="tx1"/>
          </a:solidFill>
          <a:latin typeface="Verdana" charset="0"/>
          <a:ea typeface="Verdana" charset="0"/>
          <a:cs typeface="Verdan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mailto:msampson@dcpcsb.org" TargetMode="External"/><Relationship Id="rId2" Type="http://schemas.openxmlformats.org/officeDocument/2006/relationships/hyperlink" Target="https://bit.ly/3yrdYkA"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bit.ly/4nc1kNM" TargetMode="External"/><Relationship Id="rId2" Type="http://schemas.openxmlformats.org/officeDocument/2006/relationships/hyperlink" Target="https://bit.ly/3avNmXX" TargetMode="External"/><Relationship Id="rId1" Type="http://schemas.openxmlformats.org/officeDocument/2006/relationships/slideLayout" Target="../slideLayouts/slideLayout3.xml"/><Relationship Id="rId6" Type="http://schemas.openxmlformats.org/officeDocument/2006/relationships/hyperlink" Target="https://bit.ly/3uIvsrH" TargetMode="External"/><Relationship Id="rId5" Type="http://schemas.openxmlformats.org/officeDocument/2006/relationships/hyperlink" Target="http://bit.ly/2deJEQA" TargetMode="External"/><Relationship Id="rId4" Type="http://schemas.openxmlformats.org/officeDocument/2006/relationships/hyperlink" Target="http://bit.ly/2cEWJFK"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ontserrat" pitchFamily="2" charset="77"/>
              </a:rPr>
              <a:t>Charter agreement Amendment process</a:t>
            </a:r>
          </a:p>
        </p:txBody>
      </p:sp>
      <p:sp>
        <p:nvSpPr>
          <p:cNvPr id="3" name="Text Placeholder 2"/>
          <p:cNvSpPr>
            <a:spLocks noGrp="1"/>
          </p:cNvSpPr>
          <p:nvPr>
            <p:ph type="body" sz="quarter" idx="10"/>
          </p:nvPr>
        </p:nvSpPr>
        <p:spPr/>
        <p:txBody>
          <a:bodyPr/>
          <a:lstStyle/>
          <a:p>
            <a:r>
              <a:rPr lang="en-US" dirty="0">
                <a:latin typeface="Montserrat" pitchFamily="2" charset="77"/>
              </a:rPr>
              <a:t>July 2022</a:t>
            </a:r>
          </a:p>
        </p:txBody>
      </p:sp>
    </p:spTree>
    <p:extLst>
      <p:ext uri="{BB962C8B-B14F-4D97-AF65-F5344CB8AC3E}">
        <p14:creationId xmlns:p14="http://schemas.microsoft.com/office/powerpoint/2010/main" val="226104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50A7E-C47C-934C-B273-F98FC7DB3F7D}"/>
              </a:ext>
            </a:extLst>
          </p:cNvPr>
          <p:cNvSpPr>
            <a:spLocks noGrp="1"/>
          </p:cNvSpPr>
          <p:nvPr>
            <p:ph type="title"/>
          </p:nvPr>
        </p:nvSpPr>
        <p:spPr/>
        <p:txBody>
          <a:bodyPr/>
          <a:lstStyle/>
          <a:p>
            <a:r>
              <a:rPr lang="en-US" dirty="0">
                <a:latin typeface="Montserrat" pitchFamily="2" charset="77"/>
              </a:rPr>
              <a:t>Table of Contents</a:t>
            </a:r>
          </a:p>
        </p:txBody>
      </p:sp>
      <p:sp>
        <p:nvSpPr>
          <p:cNvPr id="3" name="Content Placeholder 2">
            <a:extLst>
              <a:ext uri="{FF2B5EF4-FFF2-40B4-BE49-F238E27FC236}">
                <a16:creationId xmlns:a16="http://schemas.microsoft.com/office/drawing/2014/main" id="{7638453D-9811-D143-91C8-0DC1306E2044}"/>
              </a:ext>
            </a:extLst>
          </p:cNvPr>
          <p:cNvSpPr>
            <a:spLocks noGrp="1"/>
          </p:cNvSpPr>
          <p:nvPr>
            <p:ph idx="1"/>
          </p:nvPr>
        </p:nvSpPr>
        <p:spPr/>
        <p:txBody>
          <a:bodyPr/>
          <a:lstStyle/>
          <a:p>
            <a:pPr marL="342900" indent="-342900">
              <a:buFont typeface="Arial" panose="020B0604020202020204" pitchFamily="34" charset="0"/>
              <a:buChar char="•"/>
            </a:pPr>
            <a:r>
              <a:rPr lang="en-US" dirty="0">
                <a:latin typeface="Montserrat" pitchFamily="2" charset="77"/>
              </a:rPr>
              <a:t>Charter Amendment Overview</a:t>
            </a:r>
          </a:p>
          <a:p>
            <a:pPr marL="342900" indent="-342900">
              <a:buFont typeface="Arial" panose="020B0604020202020204" pitchFamily="34" charset="0"/>
              <a:buChar char="•"/>
            </a:pPr>
            <a:r>
              <a:rPr lang="en-US" dirty="0">
                <a:latin typeface="Montserrat" pitchFamily="2" charset="77"/>
              </a:rPr>
              <a:t>Charter Amendment Types</a:t>
            </a:r>
          </a:p>
          <a:p>
            <a:pPr marL="342900" indent="-342900">
              <a:buFont typeface="Arial" panose="020B0604020202020204" pitchFamily="34" charset="0"/>
              <a:buChar char="•"/>
            </a:pPr>
            <a:r>
              <a:rPr lang="en-US" dirty="0">
                <a:latin typeface="Montserrat" pitchFamily="2" charset="77"/>
              </a:rPr>
              <a:t>Key Charter Amendment Steps</a:t>
            </a:r>
          </a:p>
          <a:p>
            <a:pPr marL="342900" indent="-342900">
              <a:buFont typeface="Arial" panose="020B0604020202020204" pitchFamily="34" charset="0"/>
              <a:buChar char="•"/>
            </a:pPr>
            <a:r>
              <a:rPr lang="en-US" dirty="0">
                <a:latin typeface="Montserrat" pitchFamily="2" charset="77"/>
              </a:rPr>
              <a:t>DC PCSB Board Approval</a:t>
            </a:r>
          </a:p>
          <a:p>
            <a:pPr marL="342900" indent="-342900">
              <a:buFont typeface="Arial" panose="020B0604020202020204" pitchFamily="34" charset="0"/>
              <a:buChar char="•"/>
            </a:pPr>
            <a:r>
              <a:rPr lang="en-US" dirty="0">
                <a:latin typeface="Montserrat" pitchFamily="2" charset="77"/>
              </a:rPr>
              <a:t>Resources</a:t>
            </a:r>
          </a:p>
        </p:txBody>
      </p:sp>
    </p:spTree>
    <p:extLst>
      <p:ext uri="{BB962C8B-B14F-4D97-AF65-F5344CB8AC3E}">
        <p14:creationId xmlns:p14="http://schemas.microsoft.com/office/powerpoint/2010/main" val="243155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ontserrat" pitchFamily="2" charset="77"/>
              </a:rPr>
              <a:t>Charter Amendment Overview</a:t>
            </a:r>
          </a:p>
        </p:txBody>
      </p:sp>
      <p:sp>
        <p:nvSpPr>
          <p:cNvPr id="3" name="Content Placeholder 2"/>
          <p:cNvSpPr>
            <a:spLocks noGrp="1"/>
          </p:cNvSpPr>
          <p:nvPr>
            <p:ph idx="1"/>
          </p:nvPr>
        </p:nvSpPr>
        <p:spPr/>
        <p:txBody>
          <a:bodyPr>
            <a:normAutofit/>
          </a:bodyPr>
          <a:lstStyle/>
          <a:p>
            <a:r>
              <a:rPr lang="en-US" dirty="0">
                <a:latin typeface="Montserrat" pitchFamily="2" charset="77"/>
                <a:ea typeface="Verdana" panose="020B0604030504040204" pitchFamily="34" charset="0"/>
                <a:cs typeface="Verdana" panose="020B0604030504040204" pitchFamily="34" charset="0"/>
              </a:rPr>
              <a:t>A charter amendment is any change to a school’s charter agreement.</a:t>
            </a:r>
          </a:p>
          <a:p>
            <a:endParaRPr lang="en-US" dirty="0">
              <a:latin typeface="Montserrat" pitchFamily="2" charset="77"/>
              <a:ea typeface="Verdana" panose="020B0604030504040204" pitchFamily="34" charset="0"/>
              <a:cs typeface="Verdana" panose="020B0604030504040204" pitchFamily="34" charset="0"/>
            </a:endParaRPr>
          </a:p>
          <a:p>
            <a:r>
              <a:rPr lang="en-US" dirty="0">
                <a:latin typeface="Montserrat" pitchFamily="2" charset="77"/>
                <a:ea typeface="Verdana" panose="020B0604030504040204" pitchFamily="34" charset="0"/>
                <a:cs typeface="Verdana" panose="020B0604030504040204" pitchFamily="34" charset="0"/>
              </a:rPr>
              <a:t>Per D.C. Code § 38-1802.04(c)(10), a public charter school must submit a petition to the DC Public Charter School Board (DC PCSB) to amend its charter agreement. </a:t>
            </a:r>
            <a:endParaRPr lang="en-US" dirty="0"/>
          </a:p>
        </p:txBody>
      </p:sp>
    </p:spTree>
    <p:extLst>
      <p:ext uri="{BB962C8B-B14F-4D97-AF65-F5344CB8AC3E}">
        <p14:creationId xmlns:p14="http://schemas.microsoft.com/office/powerpoint/2010/main" val="1714355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ontserrat" pitchFamily="2" charset="77"/>
              </a:rPr>
              <a:t>Charter Amendment Types</a:t>
            </a:r>
          </a:p>
        </p:txBody>
      </p:sp>
      <p:sp>
        <p:nvSpPr>
          <p:cNvPr id="3" name="Content Placeholder 2"/>
          <p:cNvSpPr>
            <a:spLocks noGrp="1"/>
          </p:cNvSpPr>
          <p:nvPr>
            <p:ph idx="1"/>
          </p:nvPr>
        </p:nvSpPr>
        <p:spPr/>
        <p:txBody>
          <a:bodyPr>
            <a:noAutofit/>
          </a:bodyPr>
          <a:lstStyle/>
          <a:p>
            <a:pPr marL="342900" lvl="0" indent="-342900">
              <a:buFont typeface="Arial" panose="020B0604020202020204" pitchFamily="34" charset="0"/>
              <a:buChar char="•"/>
            </a:pPr>
            <a:r>
              <a:rPr lang="en-US" dirty="0">
                <a:latin typeface="Montserrat" pitchFamily="2" charset="77"/>
              </a:rPr>
              <a:t>Campus Name</a:t>
            </a:r>
          </a:p>
          <a:p>
            <a:pPr marL="342900" lvl="0" indent="-342900">
              <a:buFont typeface="Arial" panose="020B0604020202020204" pitchFamily="34" charset="0"/>
              <a:buChar char="•"/>
            </a:pPr>
            <a:r>
              <a:rPr lang="en-US" dirty="0">
                <a:latin typeface="Montserrat" pitchFamily="2" charset="77"/>
              </a:rPr>
              <a:t>Mission and Educational Approach</a:t>
            </a:r>
          </a:p>
          <a:p>
            <a:pPr marL="342900" lvl="0" indent="-342900">
              <a:buFont typeface="Arial" panose="020B0604020202020204" pitchFamily="34" charset="0"/>
              <a:buChar char="•"/>
            </a:pPr>
            <a:r>
              <a:rPr lang="en-US" dirty="0">
                <a:latin typeface="Montserrat" pitchFamily="2" charset="77"/>
              </a:rPr>
              <a:t>Goals and Academic Achievement Expectations (Goals)</a:t>
            </a:r>
          </a:p>
          <a:p>
            <a:pPr marL="342900" lvl="0" indent="-342900">
              <a:buFont typeface="Arial" panose="020B0604020202020204" pitchFamily="34" charset="0"/>
              <a:buChar char="•"/>
            </a:pPr>
            <a:r>
              <a:rPr lang="en-US" dirty="0">
                <a:latin typeface="Montserrat" pitchFamily="2" charset="77"/>
              </a:rPr>
              <a:t>Graduation Requirements</a:t>
            </a:r>
          </a:p>
          <a:p>
            <a:pPr marL="342900" lvl="0" indent="-342900">
              <a:buFont typeface="Arial" panose="020B0604020202020204" pitchFamily="34" charset="0"/>
              <a:buChar char="•"/>
            </a:pPr>
            <a:r>
              <a:rPr lang="en-US" dirty="0">
                <a:latin typeface="Montserrat" pitchFamily="2" charset="77"/>
              </a:rPr>
              <a:t>Competency-Based Learning Waiver Request</a:t>
            </a:r>
          </a:p>
          <a:p>
            <a:pPr marL="342900" indent="-342900" algn="ctr">
              <a:buFont typeface="Arial" panose="020B0604020202020204" pitchFamily="34" charset="0"/>
              <a:buChar char="•"/>
            </a:pPr>
            <a:endParaRPr lang="en-US" sz="2000" b="1" dirty="0">
              <a:solidFill>
                <a:schemeClr val="tx2"/>
              </a:solidFill>
              <a:latin typeface="Montserrat" pitchFamily="2" charset="77"/>
            </a:endParaRPr>
          </a:p>
        </p:txBody>
      </p:sp>
    </p:spTree>
    <p:extLst>
      <p:ext uri="{BB962C8B-B14F-4D97-AF65-F5344CB8AC3E}">
        <p14:creationId xmlns:p14="http://schemas.microsoft.com/office/powerpoint/2010/main" val="3019756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ontserrat" pitchFamily="2" charset="77"/>
              </a:rPr>
              <a:t>Charter Amendment Types cont.</a:t>
            </a:r>
          </a:p>
        </p:txBody>
      </p:sp>
      <p:sp>
        <p:nvSpPr>
          <p:cNvPr id="3" name="Content Placeholder 2"/>
          <p:cNvSpPr>
            <a:spLocks noGrp="1"/>
          </p:cNvSpPr>
          <p:nvPr>
            <p:ph idx="1"/>
          </p:nvPr>
        </p:nvSpPr>
        <p:spPr/>
        <p:txBody>
          <a:bodyPr>
            <a:noAutofit/>
          </a:bodyPr>
          <a:lstStyle/>
          <a:p>
            <a:pPr marL="342900" indent="-342900">
              <a:buFont typeface="Arial" panose="020B0604020202020204" pitchFamily="34" charset="0"/>
              <a:buChar char="•"/>
            </a:pPr>
            <a:r>
              <a:rPr lang="en-US" dirty="0">
                <a:latin typeface="Montserrat" pitchFamily="2" charset="77"/>
              </a:rPr>
              <a:t>Expansion (e.g., enrollment ceiling increase, replication)</a:t>
            </a:r>
          </a:p>
          <a:p>
            <a:pPr marL="342900" lvl="0" indent="-342900">
              <a:buFont typeface="Arial" panose="020B0604020202020204" pitchFamily="34" charset="0"/>
              <a:buChar char="•"/>
            </a:pPr>
            <a:r>
              <a:rPr lang="en-US" dirty="0">
                <a:latin typeface="Montserrat" pitchFamily="2" charset="77"/>
              </a:rPr>
              <a:t>Reconfiguration (e.g., close a campus or grades served, rearrange the grades served within the school)</a:t>
            </a:r>
          </a:p>
          <a:p>
            <a:pPr marL="342900" lvl="0" indent="-342900">
              <a:buFont typeface="Arial" panose="020B0604020202020204" pitchFamily="34" charset="0"/>
              <a:buChar char="•"/>
            </a:pPr>
            <a:r>
              <a:rPr lang="en-US" dirty="0">
                <a:latin typeface="Montserrat" pitchFamily="2" charset="77"/>
              </a:rPr>
              <a:t>Facility</a:t>
            </a:r>
          </a:p>
          <a:p>
            <a:pPr marL="342900" lvl="0" indent="-342900">
              <a:buFont typeface="Arial" panose="020B0604020202020204" pitchFamily="34" charset="0"/>
              <a:buChar char="•"/>
            </a:pPr>
            <a:r>
              <a:rPr lang="en-US" dirty="0">
                <a:latin typeface="Montserrat" pitchFamily="2" charset="77"/>
              </a:rPr>
              <a:t>Governance (including school name, bylaws, articles of incorporation, and management organization)</a:t>
            </a:r>
          </a:p>
          <a:p>
            <a:pPr marL="342900" lvl="0" indent="-342900">
              <a:buFont typeface="Arial" panose="020B0604020202020204" pitchFamily="34" charset="0"/>
              <a:buChar char="•"/>
            </a:pPr>
            <a:endParaRPr lang="en-US" sz="2000" dirty="0">
              <a:latin typeface="Montserrat" pitchFamily="2" charset="77"/>
            </a:endParaRPr>
          </a:p>
          <a:p>
            <a:pPr marL="342900" indent="-342900" algn="ctr">
              <a:buFont typeface="Arial" panose="020B0604020202020204" pitchFamily="34" charset="0"/>
              <a:buChar char="•"/>
            </a:pPr>
            <a:endParaRPr lang="en-US" sz="2000" b="1" dirty="0">
              <a:solidFill>
                <a:schemeClr val="tx2"/>
              </a:solidFill>
              <a:latin typeface="Montserrat" pitchFamily="2" charset="77"/>
            </a:endParaRPr>
          </a:p>
        </p:txBody>
      </p:sp>
    </p:spTree>
    <p:extLst>
      <p:ext uri="{BB962C8B-B14F-4D97-AF65-F5344CB8AC3E}">
        <p14:creationId xmlns:p14="http://schemas.microsoft.com/office/powerpoint/2010/main" val="2466784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ontserrat" pitchFamily="2" charset="77"/>
              </a:rPr>
              <a:t>Key Charter Amendment Steps</a:t>
            </a:r>
          </a:p>
        </p:txBody>
      </p:sp>
      <p:sp>
        <p:nvSpPr>
          <p:cNvPr id="3" name="Content Placeholder 2"/>
          <p:cNvSpPr>
            <a:spLocks noGrp="1"/>
          </p:cNvSpPr>
          <p:nvPr>
            <p:ph idx="1"/>
          </p:nvPr>
        </p:nvSpPr>
        <p:spPr/>
        <p:txBody>
          <a:bodyPr>
            <a:noAutofit/>
          </a:bodyPr>
          <a:lstStyle/>
          <a:p>
            <a:pPr marL="457200" indent="-457200">
              <a:buFont typeface="+mj-lt"/>
              <a:buAutoNum type="arabicPeriod"/>
            </a:pPr>
            <a:r>
              <a:rPr lang="en-US" sz="2200" dirty="0">
                <a:latin typeface="Montserrat" pitchFamily="2" charset="77"/>
              </a:rPr>
              <a:t>Consult the </a:t>
            </a:r>
            <a:r>
              <a:rPr lang="en-US" sz="2200" i="1" dirty="0">
                <a:latin typeface="Montserrat" pitchFamily="2" charset="77"/>
              </a:rPr>
              <a:t>Charter Agreement Amendment Petition Submission Policy</a:t>
            </a:r>
            <a:r>
              <a:rPr lang="en-US" sz="2200" dirty="0">
                <a:latin typeface="Montserrat" pitchFamily="2" charset="77"/>
              </a:rPr>
              <a:t>: </a:t>
            </a:r>
            <a:r>
              <a:rPr lang="en-US" sz="2200" dirty="0">
                <a:latin typeface="Montserrat" pitchFamily="2" charset="77"/>
                <a:hlinkClick r:id="rId2"/>
              </a:rPr>
              <a:t>https://bit.ly/3yrdYkA</a:t>
            </a:r>
            <a:r>
              <a:rPr lang="en-US" sz="2200" dirty="0">
                <a:latin typeface="Montserrat" pitchFamily="2" charset="77"/>
              </a:rPr>
              <a:t>  </a:t>
            </a:r>
          </a:p>
          <a:p>
            <a:pPr marL="457200" indent="-457200">
              <a:buFont typeface="+mj-lt"/>
              <a:buAutoNum type="arabicPeriod"/>
            </a:pPr>
            <a:endParaRPr lang="en-US" sz="2200" dirty="0">
              <a:latin typeface="Montserrat" pitchFamily="2" charset="77"/>
            </a:endParaRPr>
          </a:p>
          <a:p>
            <a:pPr marL="457200" indent="-457200">
              <a:buFont typeface="+mj-lt"/>
              <a:buAutoNum type="arabicPeriod"/>
            </a:pPr>
            <a:r>
              <a:rPr lang="en-US" sz="2200" dirty="0">
                <a:latin typeface="Montserrat" pitchFamily="2" charset="77"/>
              </a:rPr>
              <a:t>Contact Melodi Sampson at </a:t>
            </a:r>
            <a:r>
              <a:rPr lang="en-US" sz="2200" dirty="0">
                <a:latin typeface="Montserrat" pitchFamily="2" charset="77"/>
                <a:hlinkClick r:id="rId3"/>
              </a:rPr>
              <a:t>msampson@dcpcsb.org</a:t>
            </a:r>
            <a:r>
              <a:rPr lang="en-US" sz="2200" dirty="0">
                <a:latin typeface="Montserrat" pitchFamily="2" charset="77"/>
              </a:rPr>
              <a:t> to discuss the amendment request</a:t>
            </a:r>
          </a:p>
          <a:p>
            <a:pPr marL="457200" indent="-457200">
              <a:buFont typeface="+mj-lt"/>
              <a:buAutoNum type="arabicPeriod"/>
            </a:pPr>
            <a:endParaRPr lang="en-US" sz="2200" dirty="0">
              <a:latin typeface="Montserrat" pitchFamily="2" charset="77"/>
            </a:endParaRPr>
          </a:p>
          <a:p>
            <a:pPr marL="457200" indent="-457200">
              <a:buFont typeface="+mj-lt"/>
              <a:buAutoNum type="arabicPeriod"/>
            </a:pPr>
            <a:r>
              <a:rPr lang="en-US" sz="2200" dirty="0">
                <a:latin typeface="Montserrat" pitchFamily="2" charset="77"/>
              </a:rPr>
              <a:t>Seek the school’s board of trustees’ approval for the amendment</a:t>
            </a:r>
          </a:p>
          <a:p>
            <a:pPr marL="457200" indent="-457200">
              <a:buFont typeface="+mj-lt"/>
              <a:buAutoNum type="arabicPeriod"/>
            </a:pPr>
            <a:endParaRPr lang="en-US" sz="2200" dirty="0">
              <a:latin typeface="Montserrat" pitchFamily="2" charset="77"/>
            </a:endParaRPr>
          </a:p>
          <a:p>
            <a:pPr marL="457200" indent="-457200">
              <a:buFont typeface="+mj-lt"/>
              <a:buAutoNum type="arabicPeriod"/>
            </a:pPr>
            <a:r>
              <a:rPr lang="en-US" sz="2200" dirty="0">
                <a:latin typeface="Montserrat" pitchFamily="2" charset="77"/>
              </a:rPr>
              <a:t>Gather community input on the amendment</a:t>
            </a:r>
          </a:p>
        </p:txBody>
      </p:sp>
    </p:spTree>
    <p:extLst>
      <p:ext uri="{BB962C8B-B14F-4D97-AF65-F5344CB8AC3E}">
        <p14:creationId xmlns:p14="http://schemas.microsoft.com/office/powerpoint/2010/main" val="3618691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A09B0-0474-6441-B592-8579253079C9}"/>
              </a:ext>
            </a:extLst>
          </p:cNvPr>
          <p:cNvSpPr>
            <a:spLocks noGrp="1"/>
          </p:cNvSpPr>
          <p:nvPr>
            <p:ph type="title"/>
          </p:nvPr>
        </p:nvSpPr>
        <p:spPr/>
        <p:txBody>
          <a:bodyPr/>
          <a:lstStyle/>
          <a:p>
            <a:r>
              <a:rPr lang="en-US" dirty="0">
                <a:latin typeface="Montserrat" pitchFamily="2" charset="77"/>
              </a:rPr>
              <a:t>Key Charter Amendment Steps cont.</a:t>
            </a:r>
            <a:endParaRPr lang="en-US" dirty="0"/>
          </a:p>
        </p:txBody>
      </p:sp>
      <p:sp>
        <p:nvSpPr>
          <p:cNvPr id="3" name="Content Placeholder 2">
            <a:extLst>
              <a:ext uri="{FF2B5EF4-FFF2-40B4-BE49-F238E27FC236}">
                <a16:creationId xmlns:a16="http://schemas.microsoft.com/office/drawing/2014/main" id="{8603E12B-B6C0-0646-923F-B3D74FCE1891}"/>
              </a:ext>
            </a:extLst>
          </p:cNvPr>
          <p:cNvSpPr>
            <a:spLocks noGrp="1"/>
          </p:cNvSpPr>
          <p:nvPr>
            <p:ph idx="1"/>
          </p:nvPr>
        </p:nvSpPr>
        <p:spPr/>
        <p:txBody>
          <a:bodyPr>
            <a:normAutofit/>
          </a:bodyPr>
          <a:lstStyle/>
          <a:p>
            <a:pPr marL="457200" indent="-457200">
              <a:spcBef>
                <a:spcPts val="600"/>
              </a:spcBef>
              <a:buAutoNum type="arabicPeriod" startAt="5"/>
            </a:pPr>
            <a:r>
              <a:rPr lang="en-US" dirty="0">
                <a:latin typeface="Montserrat" pitchFamily="2" charset="77"/>
              </a:rPr>
              <a:t>Submit the complete amendment application, including the meeting minutes, to DC PCSB staff</a:t>
            </a:r>
          </a:p>
          <a:p>
            <a:pPr marL="457200" indent="-457200">
              <a:spcBef>
                <a:spcPts val="600"/>
              </a:spcBef>
              <a:buAutoNum type="arabicPeriod" startAt="5"/>
            </a:pPr>
            <a:endParaRPr lang="en-US" dirty="0">
              <a:latin typeface="Montserrat" pitchFamily="2" charset="77"/>
            </a:endParaRPr>
          </a:p>
          <a:p>
            <a:pPr marL="457200" indent="-457200">
              <a:spcBef>
                <a:spcPts val="600"/>
              </a:spcBef>
              <a:buAutoNum type="arabicPeriod" startAt="5"/>
            </a:pPr>
            <a:r>
              <a:rPr lang="en-US" dirty="0">
                <a:latin typeface="Montserrat" pitchFamily="2" charset="77"/>
              </a:rPr>
              <a:t>Answer DC PCSB staff follow-up questions as it reviews the application</a:t>
            </a:r>
          </a:p>
          <a:p>
            <a:pPr marL="457200" indent="-457200">
              <a:spcBef>
                <a:spcPts val="600"/>
              </a:spcBef>
              <a:buAutoNum type="arabicPeriod" startAt="5"/>
            </a:pPr>
            <a:endParaRPr lang="en-US" dirty="0">
              <a:latin typeface="Montserrat" pitchFamily="2" charset="77"/>
            </a:endParaRPr>
          </a:p>
          <a:p>
            <a:pPr marL="457200" indent="-457200">
              <a:spcBef>
                <a:spcPts val="600"/>
              </a:spcBef>
              <a:buAutoNum type="arabicPeriod" startAt="5"/>
            </a:pPr>
            <a:r>
              <a:rPr lang="en-US" dirty="0">
                <a:latin typeface="Montserrat" pitchFamily="2" charset="77"/>
              </a:rPr>
              <a:t>Discuss amendment request with Board during a DC PCSB public hearing </a:t>
            </a:r>
          </a:p>
          <a:p>
            <a:endParaRPr lang="en-US" dirty="0"/>
          </a:p>
        </p:txBody>
      </p:sp>
    </p:spTree>
    <p:extLst>
      <p:ext uri="{BB962C8B-B14F-4D97-AF65-F5344CB8AC3E}">
        <p14:creationId xmlns:p14="http://schemas.microsoft.com/office/powerpoint/2010/main" val="2815110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C10E5-2E64-9240-97AA-58A827A3BFF9}"/>
              </a:ext>
            </a:extLst>
          </p:cNvPr>
          <p:cNvSpPr>
            <a:spLocks noGrp="1"/>
          </p:cNvSpPr>
          <p:nvPr>
            <p:ph type="title"/>
          </p:nvPr>
        </p:nvSpPr>
        <p:spPr/>
        <p:txBody>
          <a:bodyPr/>
          <a:lstStyle/>
          <a:p>
            <a:r>
              <a:rPr lang="en-US" dirty="0">
                <a:latin typeface="Montserrat" pitchFamily="2" charset="77"/>
              </a:rPr>
              <a:t>DC PCSB Board Approval</a:t>
            </a:r>
            <a:endParaRPr lang="en-US" dirty="0"/>
          </a:p>
        </p:txBody>
      </p:sp>
      <p:sp>
        <p:nvSpPr>
          <p:cNvPr id="3" name="Content Placeholder 2">
            <a:extLst>
              <a:ext uri="{FF2B5EF4-FFF2-40B4-BE49-F238E27FC236}">
                <a16:creationId xmlns:a16="http://schemas.microsoft.com/office/drawing/2014/main" id="{8CB43FAC-98DD-DE4F-8637-E733140B899F}"/>
              </a:ext>
            </a:extLst>
          </p:cNvPr>
          <p:cNvSpPr>
            <a:spLocks noGrp="1"/>
          </p:cNvSpPr>
          <p:nvPr>
            <p:ph idx="1"/>
          </p:nvPr>
        </p:nvSpPr>
        <p:spPr/>
        <p:txBody>
          <a:bodyPr>
            <a:normAutofit fontScale="92500" lnSpcReduction="10000"/>
          </a:bodyPr>
          <a:lstStyle/>
          <a:p>
            <a:r>
              <a:rPr lang="en-US" dirty="0">
                <a:latin typeface="Montserrat" pitchFamily="2" charset="77"/>
              </a:rPr>
              <a:t>The DC PCSB Board typically votes on the amendment request one month after the public hearing.</a:t>
            </a:r>
          </a:p>
          <a:p>
            <a:endParaRPr lang="en-US" dirty="0">
              <a:latin typeface="Montserrat" pitchFamily="2" charset="77"/>
            </a:endParaRPr>
          </a:p>
          <a:p>
            <a:r>
              <a:rPr lang="en-US" dirty="0">
                <a:latin typeface="Montserrat" pitchFamily="2" charset="77"/>
              </a:rPr>
              <a:t>The DC PCSB Board will either approve the request, approve the request with conditions, or</a:t>
            </a:r>
          </a:p>
          <a:p>
            <a:r>
              <a:rPr lang="en-US" dirty="0">
                <a:latin typeface="Montserrat" pitchFamily="2" charset="77"/>
              </a:rPr>
              <a:t>deny the request.</a:t>
            </a:r>
          </a:p>
          <a:p>
            <a:endParaRPr lang="en-US" dirty="0">
              <a:latin typeface="Montserrat" pitchFamily="2" charset="77"/>
            </a:endParaRPr>
          </a:p>
          <a:p>
            <a:r>
              <a:rPr lang="en-US" dirty="0">
                <a:latin typeface="Montserrat" pitchFamily="2" charset="77"/>
              </a:rPr>
              <a:t>If the DC PCSB Board approves the request (or after the school meets its condition), the school’s board chair must sign the charter agreement amendment to finalize the change.  </a:t>
            </a:r>
          </a:p>
          <a:p>
            <a:endParaRPr lang="en-US" dirty="0">
              <a:latin typeface="Montserrat" pitchFamily="2" charset="77"/>
            </a:endParaRPr>
          </a:p>
        </p:txBody>
      </p:sp>
    </p:spTree>
    <p:extLst>
      <p:ext uri="{BB962C8B-B14F-4D97-AF65-F5344CB8AC3E}">
        <p14:creationId xmlns:p14="http://schemas.microsoft.com/office/powerpoint/2010/main" val="1557220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ontserrat" pitchFamily="2" charset="77"/>
              </a:rPr>
              <a:t>Resources</a:t>
            </a:r>
          </a:p>
        </p:txBody>
      </p:sp>
      <p:sp>
        <p:nvSpPr>
          <p:cNvPr id="3" name="Content Placeholder 2"/>
          <p:cNvSpPr>
            <a:spLocks noGrp="1"/>
          </p:cNvSpPr>
          <p:nvPr>
            <p:ph idx="1"/>
          </p:nvPr>
        </p:nvSpPr>
        <p:spPr/>
        <p:txBody>
          <a:bodyPr vert="horz" lIns="91440" tIns="45720" rIns="91440" bIns="45720" rtlCol="0" anchor="t">
            <a:noAutofit/>
          </a:bodyPr>
          <a:lstStyle/>
          <a:p>
            <a:pPr marL="342900" indent="-342900">
              <a:spcAft>
                <a:spcPts val="1800"/>
              </a:spcAft>
              <a:buFont typeface="Arial" panose="020B0604020202020204" pitchFamily="34" charset="0"/>
              <a:buChar char="•"/>
            </a:pPr>
            <a:r>
              <a:rPr lang="en-US" sz="2100" dirty="0">
                <a:latin typeface="Montserrat" pitchFamily="2" charset="77"/>
              </a:rPr>
              <a:t>Charter Amendment Application: </a:t>
            </a:r>
            <a:r>
              <a:rPr lang="en-US" sz="2100" dirty="0">
                <a:latin typeface="Montserrat" pitchFamily="2" charset="77"/>
                <a:hlinkClick r:id="rId2"/>
              </a:rPr>
              <a:t>https://bit.ly/3avNmXX</a:t>
            </a:r>
            <a:r>
              <a:rPr lang="en-US" sz="2100" dirty="0">
                <a:latin typeface="Montserrat" pitchFamily="2" charset="77"/>
              </a:rPr>
              <a:t> </a:t>
            </a:r>
          </a:p>
          <a:p>
            <a:pPr marL="342900" indent="-342900">
              <a:spcAft>
                <a:spcPts val="1800"/>
              </a:spcAft>
              <a:buFont typeface="Arial" panose="020B0604020202020204" pitchFamily="34" charset="0"/>
              <a:buChar char="•"/>
            </a:pPr>
            <a:r>
              <a:rPr lang="en-US" sz="2100" dirty="0">
                <a:latin typeface="Montserrat"/>
                <a:ea typeface="Verdana"/>
              </a:rPr>
              <a:t>Charter Amendment Checklist: </a:t>
            </a:r>
            <a:r>
              <a:rPr lang="en-US" sz="2100" dirty="0">
                <a:latin typeface="Montserrat"/>
                <a:ea typeface="Verdana"/>
                <a:hlinkClick r:id="rId3"/>
              </a:rPr>
              <a:t>http://bit.ly/4nc1kNM</a:t>
            </a:r>
          </a:p>
          <a:p>
            <a:pPr marL="342900" indent="-342900">
              <a:spcAft>
                <a:spcPts val="1800"/>
              </a:spcAft>
              <a:buFont typeface="Arial" panose="020B0604020202020204" pitchFamily="34" charset="0"/>
              <a:buChar char="•"/>
            </a:pPr>
            <a:r>
              <a:rPr lang="en-US" sz="2100" dirty="0">
                <a:latin typeface="Montserrat" pitchFamily="2" charset="77"/>
              </a:rPr>
              <a:t>DC PCSB Policies: </a:t>
            </a:r>
            <a:r>
              <a:rPr lang="en-US" sz="2100" dirty="0">
                <a:solidFill>
                  <a:schemeClr val="tx2"/>
                </a:solidFill>
                <a:latin typeface="Montserrat" pitchFamily="2" charset="77"/>
                <a:hlinkClick r:id="rId4"/>
              </a:rPr>
              <a:t>http://bit.ly/2cEWJFK</a:t>
            </a:r>
            <a:r>
              <a:rPr lang="en-US" sz="2100" dirty="0">
                <a:solidFill>
                  <a:schemeClr val="tx2"/>
                </a:solidFill>
                <a:latin typeface="Montserrat" pitchFamily="2" charset="77"/>
              </a:rPr>
              <a:t> </a:t>
            </a:r>
          </a:p>
          <a:p>
            <a:pPr marL="342900" indent="-342900">
              <a:spcAft>
                <a:spcPts val="1800"/>
              </a:spcAft>
              <a:buFont typeface="Arial" panose="020B0604020202020204" pitchFamily="34" charset="0"/>
              <a:buChar char="•"/>
            </a:pPr>
            <a:r>
              <a:rPr lang="en-US" sz="2100" dirty="0">
                <a:latin typeface="Montserrat" pitchFamily="2" charset="77"/>
              </a:rPr>
              <a:t>DC PCSB Public Comment: </a:t>
            </a:r>
            <a:r>
              <a:rPr lang="en-US" sz="2100" dirty="0">
                <a:solidFill>
                  <a:schemeClr val="tx2"/>
                </a:solidFill>
                <a:latin typeface="Montserrat" pitchFamily="2" charset="77"/>
                <a:hlinkClick r:id="rId5"/>
              </a:rPr>
              <a:t>http://bit.ly/2deJEQA</a:t>
            </a:r>
            <a:r>
              <a:rPr lang="en-US" sz="2100" dirty="0">
                <a:solidFill>
                  <a:schemeClr val="tx2"/>
                </a:solidFill>
                <a:latin typeface="Montserrat" pitchFamily="2" charset="77"/>
              </a:rPr>
              <a:t> </a:t>
            </a:r>
          </a:p>
          <a:p>
            <a:pPr marL="342900" indent="-342900">
              <a:spcAft>
                <a:spcPts val="1800"/>
              </a:spcAft>
              <a:buFont typeface="Arial" panose="020B0604020202020204" pitchFamily="34" charset="0"/>
              <a:buChar char="•"/>
            </a:pPr>
            <a:r>
              <a:rPr lang="en-US" sz="2100" dirty="0">
                <a:latin typeface="Montserrat" pitchFamily="2" charset="77"/>
              </a:rPr>
              <a:t>ANC Contact Information: </a:t>
            </a:r>
            <a:r>
              <a:rPr lang="en-US" sz="2100" dirty="0">
                <a:latin typeface="Montserrat" pitchFamily="2" charset="77"/>
                <a:hlinkClick r:id="rId6"/>
              </a:rPr>
              <a:t>https://bit.ly/3uIvsrH</a:t>
            </a:r>
            <a:r>
              <a:rPr lang="en-US" sz="2100" dirty="0">
                <a:latin typeface="Montserrat" pitchFamily="2" charset="77"/>
              </a:rPr>
              <a:t> </a:t>
            </a:r>
            <a:endParaRPr lang="en-US" sz="2000" dirty="0">
              <a:solidFill>
                <a:schemeClr val="tx2"/>
              </a:solidFill>
              <a:latin typeface="Montserrat" pitchFamily="2" charset="77"/>
            </a:endParaRPr>
          </a:p>
          <a:p>
            <a:pPr marL="342900" indent="-342900">
              <a:spcAft>
                <a:spcPts val="1200"/>
              </a:spcAft>
              <a:buFont typeface="Wingdings" panose="05000000000000000000" pitchFamily="2" charset="2"/>
              <a:buChar char="q"/>
            </a:pPr>
            <a:endParaRPr lang="en-US" sz="2000" dirty="0">
              <a:solidFill>
                <a:schemeClr val="tx2"/>
              </a:solidFill>
              <a:latin typeface="Montserrat" pitchFamily="2" charset="77"/>
            </a:endParaRPr>
          </a:p>
          <a:p>
            <a:endParaRPr lang="en-US" sz="2000" dirty="0">
              <a:solidFill>
                <a:schemeClr val="tx2"/>
              </a:solidFill>
              <a:latin typeface="Montserrat" pitchFamily="2" charset="77"/>
            </a:endParaRPr>
          </a:p>
        </p:txBody>
      </p:sp>
    </p:spTree>
    <p:extLst>
      <p:ext uri="{BB962C8B-B14F-4D97-AF65-F5344CB8AC3E}">
        <p14:creationId xmlns:p14="http://schemas.microsoft.com/office/powerpoint/2010/main" val="2355919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Contact Us</a:t>
            </a:r>
          </a:p>
        </p:txBody>
      </p:sp>
      <p:sp>
        <p:nvSpPr>
          <p:cNvPr id="3" name="TextBox 2">
            <a:extLst>
              <a:ext uri="{FF2B5EF4-FFF2-40B4-BE49-F238E27FC236}">
                <a16:creationId xmlns:a16="http://schemas.microsoft.com/office/drawing/2014/main" id="{C1DC9649-5138-FF47-8140-F167701234BD}"/>
              </a:ext>
            </a:extLst>
          </p:cNvPr>
          <p:cNvSpPr txBox="1"/>
          <p:nvPr/>
        </p:nvSpPr>
        <p:spPr>
          <a:xfrm>
            <a:off x="2522136" y="4983982"/>
            <a:ext cx="0" cy="0"/>
          </a:xfrm>
          <a:prstGeom prst="rect">
            <a:avLst/>
          </a:prstGeom>
          <a:solidFill>
            <a:srgbClr val="578B2E"/>
          </a:solidFill>
        </p:spPr>
        <p:txBody>
          <a:bodyPr vert="horz" wrap="none" lIns="182880" tIns="182880" rIns="182880" bIns="182880" rtlCol="0" anchor="ctr">
            <a:normAutofit fontScale="25000" lnSpcReduction="20000"/>
          </a:bodyPr>
          <a:lstStyle/>
          <a:p>
            <a:pPr algn="r"/>
            <a:endParaRPr lang="en-US" sz="2400" dirty="0"/>
          </a:p>
        </p:txBody>
      </p:sp>
      <p:sp>
        <p:nvSpPr>
          <p:cNvPr id="4" name="TextBox 3">
            <a:extLst>
              <a:ext uri="{FF2B5EF4-FFF2-40B4-BE49-F238E27FC236}">
                <a16:creationId xmlns:a16="http://schemas.microsoft.com/office/drawing/2014/main" id="{C515EE62-C3A1-FD46-9948-F6166019B99B}"/>
              </a:ext>
            </a:extLst>
          </p:cNvPr>
          <p:cNvSpPr txBox="1"/>
          <p:nvPr/>
        </p:nvSpPr>
        <p:spPr>
          <a:xfrm>
            <a:off x="2954215" y="5647174"/>
            <a:ext cx="0" cy="0"/>
          </a:xfrm>
          <a:prstGeom prst="rect">
            <a:avLst/>
          </a:prstGeom>
          <a:solidFill>
            <a:srgbClr val="578B2E"/>
          </a:solidFill>
        </p:spPr>
        <p:txBody>
          <a:bodyPr vert="horz" wrap="none" lIns="182880" tIns="182880" rIns="182880" bIns="182880" rtlCol="0" anchor="ctr">
            <a:normAutofit fontScale="25000" lnSpcReduction="20000"/>
          </a:bodyPr>
          <a:lstStyle/>
          <a:p>
            <a:pPr algn="r"/>
            <a:endParaRPr lang="en-US" sz="2400" dirty="0"/>
          </a:p>
        </p:txBody>
      </p:sp>
      <p:sp>
        <p:nvSpPr>
          <p:cNvPr id="5" name="TextBox 4">
            <a:extLst>
              <a:ext uri="{FF2B5EF4-FFF2-40B4-BE49-F238E27FC236}">
                <a16:creationId xmlns:a16="http://schemas.microsoft.com/office/drawing/2014/main" id="{CC619EEF-271D-8A48-8B40-780814D38732}"/>
              </a:ext>
            </a:extLst>
          </p:cNvPr>
          <p:cNvSpPr txBox="1"/>
          <p:nvPr/>
        </p:nvSpPr>
        <p:spPr>
          <a:xfrm>
            <a:off x="723481" y="4320791"/>
            <a:ext cx="0" cy="0"/>
          </a:xfrm>
          <a:prstGeom prst="rect">
            <a:avLst/>
          </a:prstGeom>
          <a:solidFill>
            <a:srgbClr val="578B2E"/>
          </a:solidFill>
        </p:spPr>
        <p:txBody>
          <a:bodyPr vert="horz" wrap="none" lIns="182880" tIns="182880" rIns="182880" bIns="182880" rtlCol="0" anchor="ctr">
            <a:normAutofit fontScale="25000" lnSpcReduction="20000"/>
          </a:bodyPr>
          <a:lstStyle/>
          <a:p>
            <a:pPr algn="r"/>
            <a:endParaRPr lang="en-US" sz="2400" dirty="0"/>
          </a:p>
        </p:txBody>
      </p:sp>
    </p:spTree>
    <p:extLst>
      <p:ext uri="{BB962C8B-B14F-4D97-AF65-F5344CB8AC3E}">
        <p14:creationId xmlns:p14="http://schemas.microsoft.com/office/powerpoint/2010/main" val="7067310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solidFill>
          <a:srgbClr val="578B2E"/>
        </a:solidFill>
      </a:spPr>
      <a:bodyPr vert="horz" lIns="182880" tIns="182880" rIns="182880" bIns="182880" rtlCol="0" anchor="ctr">
        <a:normAutofit/>
      </a:bodyPr>
      <a:lstStyle>
        <a:defPPr algn="r">
          <a:defRPr sz="2400" dirty="0" smtClean="0"/>
        </a:defPPr>
      </a:lstStyle>
    </a:txDef>
  </a:objectDefaults>
  <a:extraClrSchemeLst/>
  <a:extLst>
    <a:ext uri="{05A4C25C-085E-4340-85A3-A5531E510DB2}">
      <thm15:themeFamily xmlns:thm15="http://schemas.microsoft.com/office/thememl/2012/main" name="Powerpoint Presentation Template" id="{E60DCA56-ADAA-5B4D-AFDC-8695EAB31277}" vid="{6EA9EB3E-C25F-544A-A11D-3CBCE1FED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Presentation Template</Template>
  <TotalTime>799</TotalTime>
  <Words>449</Words>
  <Application>Microsoft Office PowerPoint</Application>
  <PresentationFormat>On-screen Show (4:3)</PresentationFormat>
  <Paragraphs>55</Paragraphs>
  <Slides>10</Slides>
  <Notes>2</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Charter agreement Amendment process</vt:lpstr>
      <vt:lpstr>Table of Contents</vt:lpstr>
      <vt:lpstr>Charter Amendment Overview</vt:lpstr>
      <vt:lpstr>Charter Amendment Types</vt:lpstr>
      <vt:lpstr>Charter Amendment Types cont.</vt:lpstr>
      <vt:lpstr>Key Charter Amendment Steps</vt:lpstr>
      <vt:lpstr>Key Charter Amendment Steps cont.</vt:lpstr>
      <vt:lpstr>DC PCSB Board Approval</vt:lpstr>
      <vt:lpstr>Resources</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Charter Amendments</dc:title>
  <dc:creator>Laterica Quinn</dc:creator>
  <cp:lastModifiedBy>Melodi Sampson</cp:lastModifiedBy>
  <cp:revision>28</cp:revision>
  <cp:lastPrinted>2016-02-11T18:00:33Z</cp:lastPrinted>
  <dcterms:created xsi:type="dcterms:W3CDTF">2016-09-20T17:59:06Z</dcterms:created>
  <dcterms:modified xsi:type="dcterms:W3CDTF">2025-10-17T15:29:34Z</dcterms:modified>
</cp:coreProperties>
</file>