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8" r:id="rId1"/>
  </p:sldMasterIdLst>
  <p:notesMasterIdLst>
    <p:notesMasterId r:id="rId10"/>
  </p:notesMasterIdLst>
  <p:handoutMasterIdLst>
    <p:handoutMasterId r:id="rId11"/>
  </p:handoutMasterIdLst>
  <p:sldIdLst>
    <p:sldId id="628" r:id="rId2"/>
    <p:sldId id="629" r:id="rId3"/>
    <p:sldId id="630" r:id="rId4"/>
    <p:sldId id="631" r:id="rId5"/>
    <p:sldId id="632" r:id="rId6"/>
    <p:sldId id="633" r:id="rId7"/>
    <p:sldId id="634" r:id="rId8"/>
    <p:sldId id="635" r:id="rId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oodward-Magrane, Chloe (OSSE)" initials="WC(" lastIdx="1" clrIdx="0"/>
  <p:cmAuthor id="2" name="Pete  Petrin" initials="PP" lastIdx="1" clrIdx="1">
    <p:extLst>
      <p:ext uri="{19B8F6BF-5375-455C-9EA6-DF929625EA0E}">
        <p15:presenceInfo xmlns:p15="http://schemas.microsoft.com/office/powerpoint/2012/main" userId="S::ppetrin@dcpcsb.org::c382a929-6f17-4be2-91c3-3546d068caf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857C"/>
    <a:srgbClr val="E11E42"/>
    <a:srgbClr val="6C9F42"/>
    <a:srgbClr val="DCD7D3"/>
    <a:srgbClr val="62903C"/>
    <a:srgbClr val="E86462"/>
    <a:srgbClr val="C6EFCE"/>
    <a:srgbClr val="FFC7CE"/>
    <a:srgbClr val="2B2137"/>
    <a:srgbClr val="851D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43"/>
    <p:restoredTop sz="89415" autoAdjust="0"/>
  </p:normalViewPr>
  <p:slideViewPr>
    <p:cSldViewPr snapToGrid="0" snapToObjects="1">
      <p:cViewPr varScale="1">
        <p:scale>
          <a:sx n="97" d="100"/>
          <a:sy n="97" d="100"/>
        </p:scale>
        <p:origin x="976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ppetrin/.webedit/GBWHWE/SY%202018-19%20PARCC%20Results%20-%20DC%20Public%20Charter%20Schools%20(Embargoed)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6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  <a:ea typeface="+mn-ea"/>
                <a:cs typeface="+mn-cs"/>
              </a:defRPr>
            </a:pPr>
            <a:r>
              <a:rPr lang="en-US" sz="1400" b="1">
                <a:solidFill>
                  <a:schemeClr val="tx1"/>
                </a:solidFill>
              </a:rPr>
              <a:t>Achievement Results for Public Charter School Students (2006-2019)</a:t>
            </a:r>
          </a:p>
        </c:rich>
      </c:tx>
      <c:layout>
        <c:manualLayout>
          <c:xMode val="edge"/>
          <c:yMode val="edge"/>
          <c:x val="0.12001940526599088"/>
          <c:y val="1.75247471096517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6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827678201409"/>
          <c:y val="0.15471572632368299"/>
          <c:w val="0.80439753854297624"/>
          <c:h val="0.70837561971420204"/>
        </c:manualLayout>
      </c:layout>
      <c:scatterChart>
        <c:scatterStyle val="lineMarker"/>
        <c:varyColors val="0"/>
        <c:ser>
          <c:idx val="0"/>
          <c:order val="0"/>
          <c:tx>
            <c:strRef>
              <c:f>'DC CAS and PARCC'!$D$2</c:f>
              <c:strCache>
                <c:ptCount val="1"/>
                <c:pt idx="0">
                  <c:v>Percent Proficient (Composite of Math and Reading, DC-CAS)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74C7C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10609200165769E-2"/>
                  <c:y val="-4.61403508771930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8B0-E64F-9B5F-0518D501CB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Montserrat" pitchFamily="2" charset="77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'DC CAS and PARCC'!$C$3:$C$11</c:f>
              <c:numCache>
                <c:formatCode>General</c:formatCode>
                <c:ptCount val="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</c:numCache>
            </c:numRef>
          </c:xVal>
          <c:yVal>
            <c:numRef>
              <c:f>'DC CAS and PARCC'!$D$3:$D$11</c:f>
              <c:numCache>
                <c:formatCode>0.0</c:formatCode>
                <c:ptCount val="9"/>
                <c:pt idx="0">
                  <c:v>36</c:v>
                </c:pt>
                <c:pt idx="1">
                  <c:v>41</c:v>
                </c:pt>
                <c:pt idx="2">
                  <c:v>45</c:v>
                </c:pt>
                <c:pt idx="3">
                  <c:v>49.2</c:v>
                </c:pt>
                <c:pt idx="4">
                  <c:v>49.3</c:v>
                </c:pt>
                <c:pt idx="5">
                  <c:v>51.7</c:v>
                </c:pt>
                <c:pt idx="6">
                  <c:v>52</c:v>
                </c:pt>
                <c:pt idx="7">
                  <c:v>55.8</c:v>
                </c:pt>
                <c:pt idx="8">
                  <c:v>56.5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8B0-E64F-9B5F-0518D501CB20}"/>
            </c:ext>
          </c:extLst>
        </c:ser>
        <c:ser>
          <c:idx val="1"/>
          <c:order val="1"/>
          <c:tx>
            <c:strRef>
              <c:f>'DC CAS and PARCC'!$G$2</c:f>
              <c:strCache>
                <c:ptCount val="1"/>
                <c:pt idx="0">
                  <c:v>Percent Meeting and Exceeding Expectations (Composite of Math and Reading, PARCC)</c:v>
                </c:pt>
              </c:strCache>
            </c:strRef>
          </c:tx>
          <c:spPr>
            <a:ln w="38100" cap="rnd">
              <a:solidFill>
                <a:srgbClr val="598A3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598A34"/>
              </a:solidFill>
              <a:ln w="9525">
                <a:solidFill>
                  <a:srgbClr val="598A34"/>
                </a:solidFill>
              </a:ln>
              <a:effectLst/>
            </c:spPr>
          </c:marker>
          <c:dLbls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31.5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19B-8541-92CD-176CAF2ECC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Montserrat" pitchFamily="2" charset="77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'DC CAS and PARCC'!$F$3:$F$7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xVal>
          <c:yVal>
            <c:numRef>
              <c:f>'DC CAS and PARCC'!$G$3:$G$7</c:f>
              <c:numCache>
                <c:formatCode>0.0</c:formatCode>
                <c:ptCount val="5"/>
                <c:pt idx="0">
                  <c:v>23.8</c:v>
                </c:pt>
                <c:pt idx="1">
                  <c:v>27.5</c:v>
                </c:pt>
                <c:pt idx="2">
                  <c:v>27.7</c:v>
                </c:pt>
                <c:pt idx="3">
                  <c:v>29.9</c:v>
                </c:pt>
                <c:pt idx="4" formatCode="General">
                  <c:v>31.6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48B0-E64F-9B5F-0518D501CB20}"/>
            </c:ext>
          </c:extLst>
        </c:ser>
        <c:ser>
          <c:idx val="2"/>
          <c:order val="2"/>
          <c:spPr>
            <a:ln w="19050" cap="rnd">
              <a:solidFill>
                <a:schemeClr val="accent3"/>
              </a:solidFill>
              <a:prstDash val="sysDot"/>
              <a:round/>
            </a:ln>
            <a:effectLst/>
          </c:spPr>
          <c:marker>
            <c:symbol val="none"/>
          </c:marker>
          <c:dPt>
            <c:idx val="1"/>
            <c:marker>
              <c:symbol val="circle"/>
              <c:size val="5"/>
              <c:spPr>
                <a:solidFill>
                  <a:schemeClr val="accent3"/>
                </a:solidFill>
                <a:ln w="9525">
                  <a:solidFill>
                    <a:schemeClr val="accent3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48B0-E64F-9B5F-0518D501CB20}"/>
              </c:ext>
            </c:extLst>
          </c:dPt>
          <c:xVal>
            <c:numRef>
              <c:f>'DC CAS and PARCC'!$C$13:$C$14</c:f>
              <c:numCache>
                <c:formatCode>General</c:formatCode>
                <c:ptCount val="2"/>
                <c:pt idx="0">
                  <c:v>2014.5</c:v>
                </c:pt>
                <c:pt idx="1">
                  <c:v>2014.5</c:v>
                </c:pt>
              </c:numCache>
            </c:numRef>
          </c:xVal>
          <c:yVal>
            <c:numRef>
              <c:f>'DC CAS and PARCC'!$D$13:$D$14</c:f>
              <c:numCache>
                <c:formatCode>0.0</c:formatCode>
                <c:ptCount val="2"/>
                <c:pt idx="0">
                  <c:v>0</c:v>
                </c:pt>
                <c:pt idx="1">
                  <c:v>60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48B0-E64F-9B5F-0518D501CB20}"/>
            </c:ext>
          </c:extLst>
        </c:ser>
        <c:ser>
          <c:idx val="3"/>
          <c:order val="3"/>
          <c:spPr>
            <a:ln w="44450" cap="sq">
              <a:solidFill>
                <a:srgbClr val="F27B37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27B37"/>
              </a:solidFill>
              <a:ln w="9525"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Montserrat" pitchFamily="2" charset="77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'DC CAS and PARCC'!$F$3:$F$7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xVal>
          <c:yVal>
            <c:numRef>
              <c:f>'DC CAS and PARCC'!$H$3:$H$7</c:f>
              <c:numCache>
                <c:formatCode>0.0</c:formatCode>
                <c:ptCount val="5"/>
                <c:pt idx="0" formatCode="General">
                  <c:v>51.5</c:v>
                </c:pt>
                <c:pt idx="1">
                  <c:v>53.8</c:v>
                </c:pt>
                <c:pt idx="2">
                  <c:v>53.6</c:v>
                </c:pt>
                <c:pt idx="3" formatCode="General">
                  <c:v>55.1</c:v>
                </c:pt>
                <c:pt idx="4">
                  <c:v>57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48B0-E64F-9B5F-0518D501CB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70550848"/>
        <c:axId val="570512704"/>
      </c:scatterChart>
      <c:valAx>
        <c:axId val="570550848"/>
        <c:scaling>
          <c:orientation val="minMax"/>
          <c:max val="2019"/>
          <c:min val="2006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ontserrat" pitchFamily="2" charset="77"/>
                    <a:ea typeface="+mn-ea"/>
                    <a:cs typeface="+mn-cs"/>
                  </a:defRPr>
                </a:pPr>
                <a:r>
                  <a:rPr lang="en-US" dirty="0"/>
                  <a:t>Year</a:t>
                </a:r>
              </a:p>
            </c:rich>
          </c:tx>
          <c:layout>
            <c:manualLayout>
              <c:xMode val="edge"/>
              <c:yMode val="edge"/>
              <c:x val="0.47578521802421803"/>
              <c:y val="0.9310325952845639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tserrat" pitchFamily="2" charset="77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  <a:ea typeface="+mn-ea"/>
                <a:cs typeface="+mn-cs"/>
              </a:defRPr>
            </a:pPr>
            <a:endParaRPr lang="en-US"/>
          </a:p>
        </c:txPr>
        <c:crossAx val="570512704"/>
        <c:crossesAt val="0.1"/>
        <c:crossBetween val="midCat"/>
        <c:majorUnit val="1"/>
      </c:valAx>
      <c:valAx>
        <c:axId val="570512704"/>
        <c:scaling>
          <c:orientation val="minMax"/>
          <c:max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ontserrat" pitchFamily="2" charset="77"/>
                    <a:ea typeface="+mn-ea"/>
                    <a:cs typeface="+mn-cs"/>
                  </a:defRPr>
                </a:pPr>
                <a:r>
                  <a:rPr lang="en-US" sz="900"/>
                  <a:t>Percent Proficient/Meeting and Exceeding Expectations</a:t>
                </a:r>
              </a:p>
            </c:rich>
          </c:tx>
          <c:layout>
            <c:manualLayout>
              <c:xMode val="edge"/>
              <c:yMode val="edge"/>
              <c:x val="2.80647124991729E-2"/>
              <c:y val="0.1256843215110929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tserrat" pitchFamily="2" charset="77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  <a:ea typeface="+mn-ea"/>
                <a:cs typeface="+mn-cs"/>
              </a:defRPr>
            </a:pPr>
            <a:endParaRPr lang="en-US"/>
          </a:p>
        </c:txPr>
        <c:crossAx val="570550848"/>
        <c:crossesAt val="2000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>
          <a:latin typeface="Montserrat" pitchFamily="2" charset="77"/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0.2814</cdr:x>
      <cdr:y>0.39601</cdr:y>
    </cdr:from>
    <cdr:to>
      <cdr:x>0.5957</cdr:x>
      <cdr:y>0.53846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33833" y="1765290"/>
          <a:ext cx="2830051" cy="6349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50" dirty="0">
              <a:latin typeface="Montserrat" pitchFamily="2" charset="77"/>
              <a:ea typeface="Verdana" panose="020B0604030504040204" pitchFamily="34" charset="0"/>
              <a:cs typeface="Verdana" panose="020B0604030504040204" pitchFamily="34" charset="0"/>
            </a:rPr>
            <a:t>% scoring</a:t>
          </a:r>
          <a:r>
            <a:rPr lang="en-US" sz="1050" baseline="0" dirty="0">
              <a:latin typeface="Montserrat" pitchFamily="2" charset="77"/>
              <a:ea typeface="Verdana" panose="020B0604030504040204" pitchFamily="34" charset="0"/>
              <a:cs typeface="Verdana" panose="020B0604030504040204" pitchFamily="34" charset="0"/>
            </a:rPr>
            <a:t> 3+ on </a:t>
          </a:r>
          <a:r>
            <a:rPr lang="en-US" sz="1050" dirty="0">
              <a:latin typeface="Montserrat" pitchFamily="2" charset="77"/>
              <a:ea typeface="Verdana" panose="020B0604030504040204" pitchFamily="34" charset="0"/>
              <a:cs typeface="Verdana" panose="020B0604030504040204" pitchFamily="34" charset="0"/>
            </a:rPr>
            <a:t>DC-CAS </a:t>
          </a:r>
          <a:br>
            <a:rPr lang="en-US" sz="1050" dirty="0">
              <a:latin typeface="Montserrat" pitchFamily="2" charset="77"/>
              <a:ea typeface="Verdana" panose="020B0604030504040204" pitchFamily="34" charset="0"/>
              <a:cs typeface="Verdana" panose="020B0604030504040204" pitchFamily="34" charset="0"/>
            </a:rPr>
          </a:br>
          <a:r>
            <a:rPr lang="en-US" sz="1050" dirty="0">
              <a:latin typeface="Montserrat" pitchFamily="2" charset="77"/>
              <a:ea typeface="Verdana" panose="020B0604030504040204" pitchFamily="34" charset="0"/>
              <a:cs typeface="Verdana" panose="020B0604030504040204" pitchFamily="34" charset="0"/>
            </a:rPr>
            <a:t>(Composite</a:t>
          </a:r>
          <a:r>
            <a:rPr lang="en-US" sz="1050" baseline="0" dirty="0">
              <a:latin typeface="Montserrat" pitchFamily="2" charset="77"/>
              <a:ea typeface="Verdana" panose="020B0604030504040204" pitchFamily="34" charset="0"/>
              <a:cs typeface="Verdana" panose="020B0604030504040204" pitchFamily="34" charset="0"/>
            </a:rPr>
            <a:t> Reading and Math)</a:t>
          </a:r>
          <a:endParaRPr lang="en-US" sz="1050" dirty="0">
            <a:latin typeface="Montserrat" pitchFamily="2" charset="77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0.72567</cdr:x>
      <cdr:y>0.62678</cdr:y>
    </cdr:from>
    <cdr:to>
      <cdr:x>0.98324</cdr:x>
      <cdr:y>0.76923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534107" y="2793980"/>
          <a:ext cx="2319238" cy="6349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50">
              <a:latin typeface="Montserrat" pitchFamily="2" charset="77"/>
              <a:ea typeface="Verdana" panose="020B0604030504040204" pitchFamily="34" charset="0"/>
              <a:cs typeface="Verdana" panose="020B0604030504040204" pitchFamily="34" charset="0"/>
            </a:rPr>
            <a:t>% scoring 4+ on PARCC (Composite</a:t>
          </a:r>
          <a:r>
            <a:rPr lang="en-US" sz="1050" baseline="0">
              <a:latin typeface="Montserrat" pitchFamily="2" charset="77"/>
              <a:ea typeface="Verdana" panose="020B0604030504040204" pitchFamily="34" charset="0"/>
              <a:cs typeface="Verdana" panose="020B0604030504040204" pitchFamily="34" charset="0"/>
            </a:rPr>
            <a:t> ELA and Math)</a:t>
          </a:r>
          <a:endParaRPr lang="en-US" sz="1050">
            <a:latin typeface="Montserrat" pitchFamily="2" charset="77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0.72638</cdr:x>
      <cdr:y>0.2963</cdr:y>
    </cdr:from>
    <cdr:to>
      <cdr:x>0.98395</cdr:x>
      <cdr:y>0.43875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E5854737-4E38-F948-A9EB-C57B94F0BAAB}"/>
            </a:ext>
          </a:extLst>
        </cdr:cNvPr>
        <cdr:cNvSpPr txBox="1"/>
      </cdr:nvSpPr>
      <cdr:spPr>
        <a:xfrm xmlns:a="http://schemas.openxmlformats.org/drawingml/2006/main">
          <a:off x="6540500" y="1320800"/>
          <a:ext cx="2319238" cy="6349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50" dirty="0">
              <a:latin typeface="Montserrat" pitchFamily="2" charset="77"/>
              <a:ea typeface="Verdana" panose="020B0604030504040204" pitchFamily="34" charset="0"/>
              <a:cs typeface="Verdana" panose="020B0604030504040204" pitchFamily="34" charset="0"/>
            </a:rPr>
            <a:t>% scoring 3+ on PARCC (Composite</a:t>
          </a:r>
          <a:r>
            <a:rPr lang="en-US" sz="1050" baseline="0" dirty="0">
              <a:latin typeface="Montserrat" pitchFamily="2" charset="77"/>
              <a:ea typeface="Verdana" panose="020B0604030504040204" pitchFamily="34" charset="0"/>
              <a:cs typeface="Verdana" panose="020B0604030504040204" pitchFamily="34" charset="0"/>
            </a:rPr>
            <a:t> ELA and Math)</a:t>
          </a:r>
          <a:endParaRPr lang="en-US" sz="1050" dirty="0">
            <a:latin typeface="Montserrat" pitchFamily="2" charset="77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81159A-8000-42AA-A9B3-AB24AB25FCA6}" type="datetimeFigureOut">
              <a:rPr lang="en-US" smtClean="0"/>
              <a:t>8/15/19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675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C25A7B-5689-4AA1-9DA2-461CB44DA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7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B46F05-AAF6-AE43-A927-2D0CDC0738E5}" type="datetimeFigureOut">
              <a:rPr lang="en-US" smtClean="0"/>
              <a:t>8/15/19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532E07-F05E-1040-B256-1C8E39D690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80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Caution on highlighting Southeast. Improvement came about in part from campus configuration change (now ending in Grade 3).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532E07-F05E-1040-B256-1C8E39D6909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955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4D6823-B45E-DA47-BFDD-99413C069BB4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977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4D6823-B45E-DA47-BFDD-99413C069BB4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995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N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6400800" cy="4343400"/>
          </a:xfrm>
        </p:spPr>
        <p:txBody>
          <a:bodyPr anchor="b" anchorCtr="0"/>
          <a:lstStyle>
            <a:lvl1pPr algn="r">
              <a:defRPr sz="3600" cap="all"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86600" y="3429000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457200" y="5029200"/>
            <a:ext cx="8229600" cy="1371600"/>
          </a:xfrm>
          <a:prstGeom prst="rect">
            <a:avLst/>
          </a:prstGeom>
          <a:solidFill>
            <a:srgbClr val="578B2E"/>
          </a:solidFill>
        </p:spPr>
        <p:txBody>
          <a:bodyPr vert="horz" wrap="none" lIns="182880" tIns="182880" rIns="182880" bIns="182880" rtlCol="0" anchor="ctr">
            <a:normAutofit/>
          </a:bodyPr>
          <a:lstStyle/>
          <a:p>
            <a:pPr algn="r" defTabSz="457200"/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5029200"/>
            <a:ext cx="8229600" cy="1371600"/>
          </a:xfrm>
        </p:spPr>
        <p:txBody>
          <a:bodyPr lIns="182880" tIns="182880" rIns="182880" bIns="182880" anchor="ctr" anchorCtr="0"/>
          <a:lstStyle>
            <a:lvl1pPr algn="r">
              <a:defRPr>
                <a:solidFill>
                  <a:srgbClr val="FFFFFF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6455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486400"/>
          </a:xfrm>
        </p:spPr>
        <p:txBody>
          <a:bodyPr/>
          <a:lstStyle>
            <a:lvl1pPr algn="ctr">
              <a:defRPr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" y="6172200"/>
            <a:ext cx="1460500" cy="228600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 userDrawn="1"/>
        </p:nvSpPr>
        <p:spPr>
          <a:xfrm>
            <a:off x="2286000" y="6172200"/>
            <a:ext cx="6400800" cy="228600"/>
          </a:xfrm>
          <a:prstGeom prst="rect">
            <a:avLst/>
          </a:prstGeom>
          <a:solidFill>
            <a:srgbClr val="E78923"/>
          </a:solidFill>
        </p:spPr>
        <p:txBody>
          <a:bodyPr vert="horz" lIns="274320" tIns="91440" rIns="274320" bIns="91440" rtlCol="0" anchor="ctr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0"/>
              </a:spcBef>
            </a:pPr>
            <a:r>
              <a:rPr lang="en-US" sz="800" kern="0" cap="all" spc="50" dirty="0">
                <a:solidFill>
                  <a:srgbClr val="FFFFFF"/>
                </a:solidFill>
                <a:latin typeface="Verdana" charset="0"/>
                <a:ea typeface="Verdana" charset="0"/>
                <a:cs typeface="Verdana" charset="0"/>
              </a:rPr>
              <a:t>DC Public Charter School Board — page </a:t>
            </a:r>
            <a:fld id="{D1E5EE18-9643-E74B-A6F2-4DF2F47E963B}" type="slidenum">
              <a:rPr lang="en-US" sz="800" kern="0" cap="all" spc="50" smtClean="0">
                <a:solidFill>
                  <a:srgbClr val="FFFFFF"/>
                </a:solidFill>
                <a:latin typeface="Verdana" charset="0"/>
                <a:ea typeface="Verdana" charset="0"/>
                <a:cs typeface="Verdana" charset="0"/>
              </a:rPr>
              <a:pPr algn="r">
                <a:spcBef>
                  <a:spcPts val="0"/>
                </a:spcBef>
              </a:pPr>
              <a:t>‹#›</a:t>
            </a:fld>
            <a:endParaRPr lang="en-US" sz="800" kern="0" cap="all" spc="50" dirty="0">
              <a:solidFill>
                <a:srgbClr val="FFFFFF"/>
              </a:solidFill>
              <a:latin typeface="Verdana" charset="0"/>
              <a:ea typeface="Verdana" charset="0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361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" y="6172200"/>
            <a:ext cx="1460500" cy="228600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 userDrawn="1"/>
        </p:nvSpPr>
        <p:spPr>
          <a:xfrm>
            <a:off x="2286000" y="6172200"/>
            <a:ext cx="6400800" cy="228600"/>
          </a:xfrm>
          <a:prstGeom prst="rect">
            <a:avLst/>
          </a:prstGeom>
          <a:solidFill>
            <a:srgbClr val="E78923"/>
          </a:solidFill>
        </p:spPr>
        <p:txBody>
          <a:bodyPr vert="horz" lIns="274320" tIns="91440" rIns="274320" bIns="91440" rtlCol="0" anchor="ctr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0"/>
              </a:spcBef>
            </a:pPr>
            <a:r>
              <a:rPr lang="en-US" sz="800" kern="0" cap="all" spc="50" dirty="0">
                <a:solidFill>
                  <a:srgbClr val="FFFFFF"/>
                </a:solidFill>
                <a:latin typeface="Verdana" charset="0"/>
                <a:ea typeface="Verdana" charset="0"/>
                <a:cs typeface="Verdana" charset="0"/>
              </a:rPr>
              <a:t>DC Public Charter School Board — page </a:t>
            </a:r>
            <a:fld id="{D1E5EE18-9643-E74B-A6F2-4DF2F47E963B}" type="slidenum">
              <a:rPr lang="en-US" sz="800" kern="0" cap="all" spc="50" smtClean="0">
                <a:solidFill>
                  <a:srgbClr val="FFFFFF"/>
                </a:solidFill>
                <a:latin typeface="Verdana" charset="0"/>
                <a:ea typeface="Verdana" charset="0"/>
                <a:cs typeface="Verdana" charset="0"/>
              </a:rPr>
              <a:pPr algn="r">
                <a:spcBef>
                  <a:spcPts val="0"/>
                </a:spcBef>
              </a:pPr>
              <a:t>‹#›</a:t>
            </a:fld>
            <a:endParaRPr lang="en-US" sz="800" kern="0" cap="all" spc="50" dirty="0">
              <a:solidFill>
                <a:srgbClr val="FFFFFF"/>
              </a:solidFill>
              <a:latin typeface="Verdana" charset="0"/>
              <a:ea typeface="Verdana" charset="0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561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act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Contact Us</a:t>
            </a:r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457200" y="2057400"/>
            <a:ext cx="6400800" cy="1371600"/>
          </a:xfrm>
          <a:prstGeom prst="rect">
            <a:avLst/>
          </a:prstGeom>
          <a:solidFill>
            <a:srgbClr val="E78923"/>
          </a:solidFill>
        </p:spPr>
        <p:txBody>
          <a:bodyPr vert="horz" lIns="182880" tIns="182880" rIns="182880" bIns="18288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kern="1200">
                <a:solidFill>
                  <a:schemeClr val="bg1"/>
                </a:solidFill>
                <a:latin typeface="Gotham Medium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3333 14th Street NW, Suite 210</a:t>
            </a:r>
          </a:p>
          <a:p>
            <a:r>
              <a:rPr lang="en-US" sz="2400" dirty="0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Washington, DC 20010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86600" y="2057400"/>
            <a:ext cx="1371600" cy="13716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 userDrawn="1"/>
        </p:nvSpPr>
        <p:spPr>
          <a:xfrm>
            <a:off x="457200" y="3657600"/>
            <a:ext cx="4005072" cy="2743200"/>
          </a:xfrm>
          <a:prstGeom prst="rect">
            <a:avLst/>
          </a:prstGeom>
          <a:solidFill>
            <a:srgbClr val="DD5D26"/>
          </a:solidFill>
        </p:spPr>
        <p:txBody>
          <a:bodyPr vert="horz" lIns="182880" tIns="182880" rIns="182880" bIns="18288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kern="1200">
                <a:solidFill>
                  <a:schemeClr val="bg1"/>
                </a:solidFill>
                <a:latin typeface="Gotham Medium"/>
                <a:ea typeface="+mj-ea"/>
                <a:cs typeface="+mj-cs"/>
              </a:defRPr>
            </a:lvl1pPr>
          </a:lstStyle>
          <a:p>
            <a:pPr>
              <a:spcAft>
                <a:spcPts val="1800"/>
              </a:spcAft>
            </a:pPr>
            <a:r>
              <a:rPr lang="is-IS" sz="2100" dirty="0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(202) 328-2660</a:t>
            </a:r>
          </a:p>
          <a:p>
            <a:pPr>
              <a:spcAft>
                <a:spcPts val="1800"/>
              </a:spcAft>
            </a:pPr>
            <a:r>
              <a:rPr lang="en-US" sz="2100" dirty="0" err="1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dcpublic@dcpcsb.org</a:t>
            </a:r>
            <a:endParaRPr lang="en-US" sz="2100" dirty="0">
              <a:solidFill>
                <a:prstClr val="white"/>
              </a:solidFill>
              <a:latin typeface="Verdana" charset="0"/>
              <a:ea typeface="Verdana" charset="0"/>
              <a:cs typeface="Verdana" charset="0"/>
            </a:endParaRPr>
          </a:p>
          <a:p>
            <a:pPr>
              <a:spcAft>
                <a:spcPts val="1800"/>
              </a:spcAft>
            </a:pPr>
            <a:r>
              <a:rPr lang="en-US" sz="2100" dirty="0" err="1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www.dcpcsb.org</a:t>
            </a:r>
            <a:endParaRPr lang="en-US" sz="2100" dirty="0">
              <a:solidFill>
                <a:prstClr val="white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4681728" y="3657600"/>
            <a:ext cx="4005072" cy="2743200"/>
          </a:xfrm>
          <a:prstGeom prst="rect">
            <a:avLst/>
          </a:prstGeom>
          <a:solidFill>
            <a:srgbClr val="578B2E"/>
          </a:solidFill>
        </p:spPr>
        <p:txBody>
          <a:bodyPr vert="horz" lIns="182880" tIns="182880" rIns="182880" bIns="18288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kern="1200">
                <a:solidFill>
                  <a:schemeClr val="bg1"/>
                </a:solidFill>
                <a:latin typeface="Gotham Medium"/>
                <a:ea typeface="+mj-ea"/>
                <a:cs typeface="+mj-cs"/>
              </a:defRPr>
            </a:lvl1pPr>
          </a:lstStyle>
          <a:p>
            <a:pPr>
              <a:spcAft>
                <a:spcPts val="1800"/>
              </a:spcAft>
            </a:pPr>
            <a:r>
              <a:rPr lang="en-US" sz="2100" dirty="0" err="1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Facebook.com</a:t>
            </a:r>
            <a:r>
              <a:rPr lang="en-US" sz="2100" dirty="0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/DCPCSB </a:t>
            </a:r>
          </a:p>
          <a:p>
            <a:pPr>
              <a:spcAft>
                <a:spcPts val="1800"/>
              </a:spcAft>
            </a:pPr>
            <a:r>
              <a:rPr lang="en-US" sz="2100" dirty="0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Twitter @DCPCSB</a:t>
            </a:r>
          </a:p>
          <a:p>
            <a:pPr>
              <a:spcAft>
                <a:spcPts val="1800"/>
              </a:spcAft>
            </a:pPr>
            <a:r>
              <a:rPr lang="en-US" sz="2100" dirty="0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#</a:t>
            </a:r>
            <a:r>
              <a:rPr lang="en-US" sz="2100" dirty="0" err="1">
                <a:solidFill>
                  <a:prstClr val="white"/>
                </a:solidFill>
                <a:latin typeface="Verdana" charset="0"/>
                <a:ea typeface="Verdana" charset="0"/>
                <a:cs typeface="Verdana" charset="0"/>
              </a:rPr>
              <a:t>DCcharterPROUD</a:t>
            </a:r>
            <a:endParaRPr lang="en-US" sz="2100" dirty="0">
              <a:solidFill>
                <a:prstClr val="white"/>
              </a:solidFill>
              <a:latin typeface="Verdana" charset="0"/>
              <a:ea typeface="Verdana" charset="0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452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solidFill>
            <a:srgbClr val="004B7E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7400"/>
            <a:ext cx="8229600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 userDrawn="1"/>
        </p:nvSpPr>
        <p:spPr>
          <a:xfrm>
            <a:off x="2286000" y="5749891"/>
            <a:ext cx="6400800" cy="228600"/>
          </a:xfrm>
          <a:prstGeom prst="rect">
            <a:avLst/>
          </a:prstGeom>
          <a:noFill/>
        </p:spPr>
        <p:txBody>
          <a:bodyPr vert="horz" lIns="274320" tIns="91440" rIns="274320" bIns="91440" rtlCol="0" anchor="ctr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0"/>
              </a:spcBef>
            </a:pPr>
            <a:r>
              <a:rPr lang="en-US" sz="800" kern="0" cap="all" spc="50" dirty="0">
                <a:solidFill>
                  <a:srgbClr val="FFFFFF"/>
                </a:solidFill>
                <a:latin typeface="Gotham Medium"/>
              </a:rPr>
              <a:t>DC </a:t>
            </a:r>
            <a:r>
              <a:rPr lang="en-US" sz="800" kern="0" cap="all" spc="50" dirty="0">
                <a:solidFill>
                  <a:srgbClr val="FFFFFF"/>
                </a:solidFill>
                <a:latin typeface="Gotham Bold"/>
                <a:cs typeface="Gotham Bold"/>
              </a:rPr>
              <a:t>Public Charter </a:t>
            </a:r>
            <a:r>
              <a:rPr lang="en-US" sz="800" kern="0" cap="all" spc="50" dirty="0">
                <a:solidFill>
                  <a:srgbClr val="FFFFFF"/>
                </a:solidFill>
                <a:latin typeface="Gotham Medium"/>
              </a:rPr>
              <a:t>School Board — page </a:t>
            </a:r>
            <a:fld id="{D1E5EE18-9643-E74B-A6F2-4DF2F47E963B}" type="slidenum">
              <a:rPr lang="en-US" sz="800" kern="0" cap="all" spc="50" smtClean="0">
                <a:solidFill>
                  <a:srgbClr val="FFFFFF"/>
                </a:solidFill>
                <a:latin typeface="Gotham Medium"/>
              </a:rPr>
              <a:pPr algn="r">
                <a:spcBef>
                  <a:spcPts val="0"/>
                </a:spcBef>
              </a:pPr>
              <a:t>‹#›</a:t>
            </a:fld>
            <a:endParaRPr lang="en-US" sz="800" kern="0" cap="all" spc="50" dirty="0">
              <a:solidFill>
                <a:srgbClr val="FFFFFF"/>
              </a:solidFill>
              <a:latin typeface="Gotham Medium"/>
            </a:endParaRPr>
          </a:p>
        </p:txBody>
      </p:sp>
    </p:spTree>
    <p:extLst>
      <p:ext uri="{BB962C8B-B14F-4D97-AF65-F5344CB8AC3E}">
        <p14:creationId xmlns:p14="http://schemas.microsoft.com/office/powerpoint/2010/main" val="1167607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</p:sldLayoutIdLst>
  <p:txStyles>
    <p:titleStyle>
      <a:lvl1pPr algn="l" defTabSz="457200" rtl="0" eaLnBrk="1" latinLnBrk="0" hangingPunct="1">
        <a:spcBef>
          <a:spcPct val="0"/>
        </a:spcBef>
        <a:buNone/>
        <a:defRPr sz="3000" kern="1200">
          <a:solidFill>
            <a:schemeClr val="bg1"/>
          </a:solidFill>
          <a:latin typeface="Verdana" charset="0"/>
          <a:ea typeface="Verdana" charset="0"/>
          <a:cs typeface="Verdana" charset="0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Tx/>
        <a:buNone/>
        <a:defRPr sz="2400" kern="1200">
          <a:solidFill>
            <a:schemeClr val="tx1"/>
          </a:solidFill>
          <a:latin typeface="Verdana" charset="0"/>
          <a:ea typeface="Verdana" charset="0"/>
          <a:cs typeface="Verdana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Verdana" charset="0"/>
          <a:ea typeface="Verdana" charset="0"/>
          <a:cs typeface="Verdana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Verdana" charset="0"/>
          <a:ea typeface="Verdana" charset="0"/>
          <a:cs typeface="Verdana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Verdana" charset="0"/>
          <a:ea typeface="Verdana" charset="0"/>
          <a:cs typeface="Verdana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Verdana" charset="0"/>
          <a:ea typeface="Verdana" charset="0"/>
          <a:cs typeface="Verdana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7216"/>
            <a:ext cx="8229600" cy="1371600"/>
          </a:xfrm>
        </p:spPr>
        <p:txBody>
          <a:bodyPr/>
          <a:lstStyle/>
          <a:p>
            <a:r>
              <a:rPr lang="en-US" dirty="0">
                <a:latin typeface="Montserrat" pitchFamily="2" charset="77"/>
              </a:rPr>
              <a:t>Public Charter School Student Achievement Increases Annually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42578AF-A3E6-8E44-BCF4-97AF8FC0E2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7265408"/>
              </p:ext>
            </p:extLst>
          </p:nvPr>
        </p:nvGraphicFramePr>
        <p:xfrm>
          <a:off x="457200" y="1776248"/>
          <a:ext cx="8129752" cy="4133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910A708-AE69-D34E-B0E7-7EF716DCFF20}"/>
              </a:ext>
            </a:extLst>
          </p:cNvPr>
          <p:cNvSpPr txBox="1"/>
          <p:nvPr/>
        </p:nvSpPr>
        <p:spPr>
          <a:xfrm>
            <a:off x="9521687" y="3578087"/>
            <a:ext cx="0" cy="0"/>
          </a:xfrm>
          <a:prstGeom prst="rect">
            <a:avLst/>
          </a:prstGeom>
          <a:solidFill>
            <a:srgbClr val="578B2E"/>
          </a:solidFill>
        </p:spPr>
        <p:txBody>
          <a:bodyPr vert="horz" wrap="none" lIns="182880" tIns="182880" rIns="182880" bIns="182880" rtlCol="0" anchor="ctr">
            <a:normAutofit fontScale="25000" lnSpcReduction="20000"/>
          </a:bodyPr>
          <a:lstStyle/>
          <a:p>
            <a:pPr algn="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95516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91EC3-83FD-43C3-AF05-145A56525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371600"/>
          </a:xfrm>
        </p:spPr>
        <p:txBody>
          <a:bodyPr>
            <a:normAutofit/>
          </a:bodyPr>
          <a:lstStyle/>
          <a:p>
            <a:r>
              <a:rPr lang="en-US" dirty="0">
                <a:latin typeface="Montserrat" pitchFamily="2" charset="77"/>
              </a:rPr>
              <a:t>Proficiency Rates Improving Across Almost All Subgroups in ELA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3067143-932B-5A40-B138-64C59A3E01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5375727"/>
              </p:ext>
            </p:extLst>
          </p:nvPr>
        </p:nvGraphicFramePr>
        <p:xfrm>
          <a:off x="457200" y="1752600"/>
          <a:ext cx="8229600" cy="4120372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65533547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858574557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61152981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3727390929"/>
                    </a:ext>
                  </a:extLst>
                </a:gridCol>
              </a:tblGrid>
              <a:tr h="35239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Subgroup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ELA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5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5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9523799"/>
                  </a:ext>
                </a:extLst>
              </a:tr>
              <a:tr h="114474">
                <a:tc vMerge="1">
                  <a:txBody>
                    <a:bodyPr/>
                    <a:lstStyle/>
                    <a:p>
                      <a:pPr algn="ctr" fontAlgn="ctr"/>
                      <a:endParaRPr lang="en-US" sz="105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SY 2017-18:</a:t>
                      </a:r>
                    </a:p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Levels 4 + </a:t>
                      </a:r>
                      <a:b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</a:br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SY 2018-19:</a:t>
                      </a:r>
                    </a:p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Levels 4 + </a:t>
                      </a:r>
                      <a:b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</a:br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Change 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6324618"/>
                  </a:ext>
                </a:extLst>
              </a:tr>
              <a:tr h="3681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All Students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31.5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34.2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6C9F42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+ 2.7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0976826"/>
                  </a:ext>
                </a:extLst>
              </a:tr>
              <a:tr h="3681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At-Risk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20.3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22.2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C9F42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+ 1.9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2591929"/>
                  </a:ext>
                </a:extLst>
              </a:tr>
              <a:tr h="3681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Black/African American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26.6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29.2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C9F42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+ 2.6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3383401"/>
                  </a:ext>
                </a:extLst>
              </a:tr>
              <a:tr h="3681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English Learners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15.5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14.0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E11E42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- 1.5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5771173"/>
                  </a:ext>
                </a:extLst>
              </a:tr>
              <a:tr h="3681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Hispanic/Latino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32.3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33.8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C9F42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+ 1.5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2789890"/>
                  </a:ext>
                </a:extLst>
              </a:tr>
              <a:tr h="3681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Multiracial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59.6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62.6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C9F42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+ 3.0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7593019"/>
                  </a:ext>
                </a:extLst>
              </a:tr>
              <a:tr h="3681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Students with Disabilities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5.3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6.8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C9F42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+ 1.5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8223416"/>
                  </a:ext>
                </a:extLst>
              </a:tr>
              <a:tr h="3681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White/Caucasian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78.5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79.2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8E857C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+ 0.7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60779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9871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91EC3-83FD-43C3-AF05-145A56525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371600"/>
          </a:xfrm>
        </p:spPr>
        <p:txBody>
          <a:bodyPr>
            <a:normAutofit/>
          </a:bodyPr>
          <a:lstStyle/>
          <a:p>
            <a:r>
              <a:rPr lang="en-US" dirty="0">
                <a:latin typeface="Montserrat" pitchFamily="2" charset="77"/>
              </a:rPr>
              <a:t>Proficiency Rates Improving Across Almost All Subgroups in Math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3067143-932B-5A40-B138-64C59A3E01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6492865"/>
              </p:ext>
            </p:extLst>
          </p:nvPr>
        </p:nvGraphicFramePr>
        <p:xfrm>
          <a:off x="457200" y="1752600"/>
          <a:ext cx="8229600" cy="4113078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65533547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858574557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61152981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3727390929"/>
                    </a:ext>
                  </a:extLst>
                </a:gridCol>
              </a:tblGrid>
              <a:tr h="35239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Subgroup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ELA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5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5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9523799"/>
                  </a:ext>
                </a:extLst>
              </a:tr>
              <a:tr h="392488">
                <a:tc vMerge="1">
                  <a:txBody>
                    <a:bodyPr/>
                    <a:lstStyle/>
                    <a:p>
                      <a:pPr algn="ctr" fontAlgn="ctr"/>
                      <a:endParaRPr lang="en-US" sz="105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SY 2017-18:</a:t>
                      </a:r>
                    </a:p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Levels 4 + </a:t>
                      </a:r>
                      <a:b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</a:br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SY 2018-19:</a:t>
                      </a:r>
                    </a:p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Levels 4 + </a:t>
                      </a:r>
                      <a:b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</a:br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Change 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6324618"/>
                  </a:ext>
                </a:extLst>
              </a:tr>
              <a:tr h="3681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All Students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28.4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28.7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8E857C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+ 0.3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1207518"/>
                  </a:ext>
                </a:extLst>
              </a:tr>
              <a:tr h="3681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At-Risk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8E857C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+ 0.1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2591929"/>
                  </a:ext>
                </a:extLst>
              </a:tr>
              <a:tr h="3681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Black/African American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24.4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24.4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8E857C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+ 0.0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3383401"/>
                  </a:ext>
                </a:extLst>
              </a:tr>
              <a:tr h="3681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English Learners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8E857C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+ 0.7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5771173"/>
                  </a:ext>
                </a:extLst>
              </a:tr>
              <a:tr h="3681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Hispanic/Latino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24.5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8E857C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+ 0.6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5924113"/>
                  </a:ext>
                </a:extLst>
              </a:tr>
              <a:tr h="3681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Multiracial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60.9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56.4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E11E42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- 4.5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1083038"/>
                  </a:ext>
                </a:extLst>
              </a:tr>
              <a:tr h="36083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Students with Disabilities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8E857C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+ 0.4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9638149"/>
                  </a:ext>
                </a:extLst>
              </a:tr>
              <a:tr h="3681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White/Caucasian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74.9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72.4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E11E42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- 2.5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2833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6899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91EC3-83FD-43C3-AF05-145A56525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371600"/>
          </a:xfrm>
        </p:spPr>
        <p:txBody>
          <a:bodyPr>
            <a:normAutofit/>
          </a:bodyPr>
          <a:lstStyle/>
          <a:p>
            <a:r>
              <a:rPr lang="en-US" dirty="0">
                <a:latin typeface="Montserrat" pitchFamily="2" charset="77"/>
              </a:rPr>
              <a:t>Charter Subgroup Comparisons with State Averages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3067143-932B-5A40-B138-64C59A3E01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4396619"/>
              </p:ext>
            </p:extLst>
          </p:nvPr>
        </p:nvGraphicFramePr>
        <p:xfrm>
          <a:off x="457200" y="1785256"/>
          <a:ext cx="8229599" cy="4107116"/>
        </p:xfrm>
        <a:graphic>
          <a:graphicData uri="http://schemas.openxmlformats.org/drawingml/2006/table">
            <a:tbl>
              <a:tblPr/>
              <a:tblGrid>
                <a:gridCol w="1981199">
                  <a:extLst>
                    <a:ext uri="{9D8B030D-6E8A-4147-A177-3AD203B41FA5}">
                      <a16:colId xmlns:a16="http://schemas.microsoft.com/office/drawing/2014/main" val="655335472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val="2858574557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val="611529811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val="3727390929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val="874510068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val="2450747659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val="324160257"/>
                    </a:ext>
                  </a:extLst>
                </a:gridCol>
              </a:tblGrid>
              <a:tr h="32727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Subgroup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ELA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5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5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Math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5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5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9523799"/>
                  </a:ext>
                </a:extLst>
              </a:tr>
              <a:tr h="666458">
                <a:tc vMerge="1">
                  <a:txBody>
                    <a:bodyPr/>
                    <a:lstStyle/>
                    <a:p>
                      <a:pPr algn="ctr" fontAlgn="ctr"/>
                      <a:endParaRPr lang="en-US" sz="105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State</a:t>
                      </a:r>
                    </a:p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Charter</a:t>
                      </a:r>
                    </a:p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Difference</a:t>
                      </a:r>
                      <a:br>
                        <a:rPr lang="en-US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State</a:t>
                      </a:r>
                    </a:p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Charter</a:t>
                      </a:r>
                    </a:p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Difference</a:t>
                      </a:r>
                      <a:br>
                        <a:rPr lang="en-US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6324618"/>
                  </a:ext>
                </a:extLst>
              </a:tr>
              <a:tr h="356338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All Students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37.1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34.2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E11E42"/>
                          </a:solidFill>
                          <a:effectLst/>
                          <a:latin typeface="Montserrat" pitchFamily="2" charset="77"/>
                        </a:rPr>
                        <a:t>- 2.9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30.5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28.7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E11E42"/>
                          </a:solidFill>
                          <a:effectLst/>
                          <a:latin typeface="Montserrat" pitchFamily="2" charset="77"/>
                        </a:rPr>
                        <a:t>-1.8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888009"/>
                  </a:ext>
                </a:extLst>
              </a:tr>
              <a:tr h="356338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At-Risk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21.1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22.2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C9F42"/>
                          </a:solidFill>
                          <a:effectLst/>
                          <a:latin typeface="Montserrat" pitchFamily="2" charset="77"/>
                        </a:rPr>
                        <a:t>+ 1.1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16.3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18.6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C9F42"/>
                          </a:solidFill>
                          <a:effectLst/>
                          <a:latin typeface="Montserrat" pitchFamily="2" charset="77"/>
                        </a:rPr>
                        <a:t>+ 2.3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1336023"/>
                  </a:ext>
                </a:extLst>
              </a:tr>
              <a:tr h="48063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Black/African American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27.8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29.2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C9F42"/>
                          </a:solidFill>
                          <a:effectLst/>
                          <a:latin typeface="Montserrat" pitchFamily="2" charset="77"/>
                        </a:rPr>
                        <a:t>+ 1.4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21.1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24.4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6C9F42"/>
                          </a:solidFill>
                          <a:effectLst/>
                          <a:latin typeface="Montserrat" pitchFamily="2" charset="77"/>
                        </a:rPr>
                        <a:t>+ 3.3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9860819"/>
                  </a:ext>
                </a:extLst>
              </a:tr>
              <a:tr h="356338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English Learners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19.7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14.0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E11E42"/>
                          </a:solidFill>
                          <a:effectLst/>
                          <a:latin typeface="Montserrat" pitchFamily="2" charset="77"/>
                        </a:rPr>
                        <a:t>- 5.7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22.7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15.3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E11E42"/>
                          </a:solidFill>
                          <a:effectLst/>
                          <a:latin typeface="Montserrat" pitchFamily="2" charset="77"/>
                        </a:rPr>
                        <a:t>- 7.4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6959647"/>
                  </a:ext>
                </a:extLst>
              </a:tr>
              <a:tr h="356338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Hispanic/Latino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37.3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33.8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E11E42"/>
                          </a:solidFill>
                          <a:effectLst/>
                          <a:latin typeface="Montserrat" pitchFamily="2" charset="77"/>
                        </a:rPr>
                        <a:t>- 3.5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30.5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24.5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E11E42"/>
                          </a:solidFill>
                          <a:effectLst/>
                          <a:latin typeface="Montserrat" pitchFamily="2" charset="77"/>
                        </a:rPr>
                        <a:t>- 6.0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697614"/>
                  </a:ext>
                </a:extLst>
              </a:tr>
              <a:tr h="356338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Multiracial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68.6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62.6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E11E42"/>
                          </a:solidFill>
                          <a:effectLst/>
                          <a:latin typeface="Montserrat" pitchFamily="2" charset="77"/>
                        </a:rPr>
                        <a:t>- 6.0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62.5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56.4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E11E42"/>
                          </a:solidFill>
                          <a:effectLst/>
                          <a:latin typeface="Montserrat" pitchFamily="2" charset="77"/>
                        </a:rPr>
                        <a:t>- 6.1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6742750"/>
                  </a:ext>
                </a:extLst>
              </a:tr>
              <a:tr h="48063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Students with Disabilities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7.9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6.8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E11E42"/>
                          </a:solidFill>
                          <a:effectLst/>
                          <a:latin typeface="Montserrat" pitchFamily="2" charset="77"/>
                        </a:rPr>
                        <a:t>- 1.1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7.2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6.3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8E857C"/>
                          </a:solidFill>
                          <a:effectLst/>
                          <a:latin typeface="Montserrat" pitchFamily="2" charset="77"/>
                        </a:rPr>
                        <a:t>- 0.9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7255205"/>
                  </a:ext>
                </a:extLst>
              </a:tr>
              <a:tr h="356338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White/Caucasian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85.0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79.2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E11E42"/>
                          </a:solidFill>
                          <a:effectLst/>
                          <a:latin typeface="Montserrat" pitchFamily="2" charset="77"/>
                        </a:rPr>
                        <a:t>- 5.8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78.8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72.4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E11E42"/>
                          </a:solidFill>
                          <a:effectLst/>
                          <a:latin typeface="Montserrat" pitchFamily="2" charset="77"/>
                        </a:rPr>
                        <a:t>- 6.4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0257883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DFD962E0-38B6-C244-8A7F-CA34C028C673}"/>
              </a:ext>
            </a:extLst>
          </p:cNvPr>
          <p:cNvSpPr/>
          <p:nvPr/>
        </p:nvSpPr>
        <p:spPr>
          <a:xfrm>
            <a:off x="-391808" y="6488668"/>
            <a:ext cx="88500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 fontAlgn="ctr"/>
            <a:r>
              <a:rPr lang="en-US" sz="1000" dirty="0">
                <a:solidFill>
                  <a:prstClr val="black"/>
                </a:solidFill>
                <a:latin typeface="Montserrat" pitchFamily="2" charset="77"/>
              </a:rPr>
              <a:t>All values shown above are proficiency rates (the percentage of students scoring Levels 4 or 5) for each subgroup. </a:t>
            </a:r>
          </a:p>
        </p:txBody>
      </p:sp>
    </p:spTree>
    <p:extLst>
      <p:ext uri="{BB962C8B-B14F-4D97-AF65-F5344CB8AC3E}">
        <p14:creationId xmlns:p14="http://schemas.microsoft.com/office/powerpoint/2010/main" val="905702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91EC3-83FD-43C3-AF05-145A56525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371600"/>
          </a:xfrm>
        </p:spPr>
        <p:txBody>
          <a:bodyPr>
            <a:normAutofit/>
          </a:bodyPr>
          <a:lstStyle/>
          <a:p>
            <a:r>
              <a:rPr lang="en-US" b="1" dirty="0">
                <a:latin typeface="Montserrat" pitchFamily="2" charset="77"/>
              </a:rPr>
              <a:t>Most improved</a:t>
            </a:r>
            <a:r>
              <a:rPr lang="en-US" dirty="0">
                <a:latin typeface="Montserrat" pitchFamily="2" charset="77"/>
              </a:rPr>
              <a:t> public charter schools</a:t>
            </a:r>
            <a:br>
              <a:rPr lang="en-US" dirty="0">
                <a:latin typeface="Montserrat" pitchFamily="2" charset="77"/>
              </a:rPr>
            </a:br>
            <a:r>
              <a:rPr lang="en-US" dirty="0">
                <a:latin typeface="Montserrat" pitchFamily="2" charset="77"/>
              </a:rPr>
              <a:t>Grades 3-8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3067143-932B-5A40-B138-64C59A3E01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308089"/>
              </p:ext>
            </p:extLst>
          </p:nvPr>
        </p:nvGraphicFramePr>
        <p:xfrm>
          <a:off x="457200" y="1803394"/>
          <a:ext cx="8229598" cy="4240054"/>
        </p:xfrm>
        <a:graphic>
          <a:graphicData uri="http://schemas.openxmlformats.org/drawingml/2006/table">
            <a:tbl>
              <a:tblPr/>
              <a:tblGrid>
                <a:gridCol w="2819400">
                  <a:extLst>
                    <a:ext uri="{9D8B030D-6E8A-4147-A177-3AD203B41FA5}">
                      <a16:colId xmlns:a16="http://schemas.microsoft.com/office/drawing/2014/main" val="655335472"/>
                    </a:ext>
                  </a:extLst>
                </a:gridCol>
                <a:gridCol w="707571">
                  <a:extLst>
                    <a:ext uri="{9D8B030D-6E8A-4147-A177-3AD203B41FA5}">
                      <a16:colId xmlns:a16="http://schemas.microsoft.com/office/drawing/2014/main" val="2737270740"/>
                    </a:ext>
                  </a:extLst>
                </a:gridCol>
                <a:gridCol w="661307">
                  <a:extLst>
                    <a:ext uri="{9D8B030D-6E8A-4147-A177-3AD203B41FA5}">
                      <a16:colId xmlns:a16="http://schemas.microsoft.com/office/drawing/2014/main" val="3194950063"/>
                    </a:ext>
                  </a:extLst>
                </a:gridCol>
                <a:gridCol w="1010330">
                  <a:extLst>
                    <a:ext uri="{9D8B030D-6E8A-4147-A177-3AD203B41FA5}">
                      <a16:colId xmlns:a16="http://schemas.microsoft.com/office/drawing/2014/main" val="611529811"/>
                    </a:ext>
                  </a:extLst>
                </a:gridCol>
                <a:gridCol w="1010330">
                  <a:extLst>
                    <a:ext uri="{9D8B030D-6E8A-4147-A177-3AD203B41FA5}">
                      <a16:colId xmlns:a16="http://schemas.microsoft.com/office/drawing/2014/main" val="3727390929"/>
                    </a:ext>
                  </a:extLst>
                </a:gridCol>
                <a:gridCol w="1010330">
                  <a:extLst>
                    <a:ext uri="{9D8B030D-6E8A-4147-A177-3AD203B41FA5}">
                      <a16:colId xmlns:a16="http://schemas.microsoft.com/office/drawing/2014/main" val="2450747659"/>
                    </a:ext>
                  </a:extLst>
                </a:gridCol>
                <a:gridCol w="1010330">
                  <a:extLst>
                    <a:ext uri="{9D8B030D-6E8A-4147-A177-3AD203B41FA5}">
                      <a16:colId xmlns:a16="http://schemas.microsoft.com/office/drawing/2014/main" val="324160257"/>
                    </a:ext>
                  </a:extLst>
                </a:gridCol>
              </a:tblGrid>
              <a:tr h="3944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Campus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2018 </a:t>
                      </a:r>
                      <a:b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</a:br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PMF </a:t>
                      </a:r>
                      <a:b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</a:br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Tier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Ward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ELA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5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Math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5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9523799"/>
                  </a:ext>
                </a:extLst>
              </a:tr>
              <a:tr h="591694">
                <a:tc vMerge="1">
                  <a:txBody>
                    <a:bodyPr/>
                    <a:lstStyle/>
                    <a:p>
                      <a:pPr algn="ctr" fontAlgn="ctr"/>
                      <a:endParaRPr lang="en-US" sz="105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Levels </a:t>
                      </a:r>
                      <a:b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</a:br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4+ 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Change 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Levels </a:t>
                      </a:r>
                      <a:b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</a:br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4+ 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Change 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6324618"/>
                  </a:ext>
                </a:extLst>
              </a:tr>
              <a:tr h="4704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Achievement Prep PCS – </a:t>
                      </a:r>
                      <a:b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</a:b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Wahler Place Elementary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14.5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6C9F42"/>
                          </a:solidFill>
                          <a:effectLst/>
                          <a:latin typeface="Montserrat" pitchFamily="2" charset="77"/>
                        </a:rPr>
                        <a:t>+ 8.0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19.4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6C9F42"/>
                          </a:solidFill>
                          <a:effectLst/>
                          <a:latin typeface="Montserrat" pitchFamily="2" charset="77"/>
                        </a:rPr>
                        <a:t>+ 5.3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2591929"/>
                  </a:ext>
                </a:extLst>
              </a:tr>
              <a:tr h="4704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Center City PCS – </a:t>
                      </a:r>
                      <a:b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</a:b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Congress Heights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40.6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6C9F42"/>
                          </a:solidFill>
                          <a:effectLst/>
                          <a:latin typeface="Montserrat" pitchFamily="2" charset="77"/>
                        </a:rPr>
                        <a:t>+ 10.6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39.1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6C9F42"/>
                          </a:solidFill>
                          <a:effectLst/>
                          <a:latin typeface="Montserrat" pitchFamily="2" charset="77"/>
                        </a:rPr>
                        <a:t>+ 12.0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7593019"/>
                  </a:ext>
                </a:extLst>
              </a:tr>
              <a:tr h="4704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DC Prep PCS – </a:t>
                      </a:r>
                      <a:b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</a:b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Benning Elementary School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44.4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6C9F42"/>
                          </a:solidFill>
                          <a:effectLst/>
                          <a:latin typeface="Montserrat" pitchFamily="2" charset="77"/>
                        </a:rPr>
                        <a:t>+ 10.2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51.4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6C9F42"/>
                          </a:solidFill>
                          <a:effectLst/>
                          <a:latin typeface="Montserrat" pitchFamily="2" charset="77"/>
                        </a:rPr>
                        <a:t>+ 9.3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2467641"/>
                  </a:ext>
                </a:extLst>
              </a:tr>
              <a:tr h="4704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Eagle Academy PCS - Congress Heights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27.1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6C9F42"/>
                          </a:solidFill>
                          <a:effectLst/>
                          <a:latin typeface="Montserrat" pitchFamily="2" charset="77"/>
                        </a:rPr>
                        <a:t>+ 17.1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21.4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6C9F42"/>
                          </a:solidFill>
                          <a:effectLst/>
                          <a:latin typeface="Montserrat" pitchFamily="2" charset="77"/>
                        </a:rPr>
                        <a:t>+ 8.1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2519617"/>
                  </a:ext>
                </a:extLst>
              </a:tr>
              <a:tr h="4704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Eagle Academy PCS – </a:t>
                      </a:r>
                      <a:b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</a:b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Fairlawn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25.0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6C9F42"/>
                          </a:solidFill>
                          <a:effectLst/>
                          <a:latin typeface="Montserrat" pitchFamily="2" charset="77"/>
                        </a:rPr>
                        <a:t>+ 11.7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41.7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6C9F42"/>
                          </a:solidFill>
                          <a:effectLst/>
                          <a:latin typeface="Montserrat" pitchFamily="2" charset="77"/>
                        </a:rPr>
                        <a:t>+ 21.7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7570436"/>
                  </a:ext>
                </a:extLst>
              </a:tr>
              <a:tr h="4704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Friendship PCS – </a:t>
                      </a:r>
                      <a:b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</a:b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Southeast Elementary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33.9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6C9F42"/>
                          </a:solidFill>
                          <a:effectLst/>
                          <a:latin typeface="Montserrat" pitchFamily="2" charset="77"/>
                        </a:rPr>
                        <a:t>+ 14.4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42.4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6C9F42"/>
                          </a:solidFill>
                          <a:effectLst/>
                          <a:latin typeface="Montserrat" pitchFamily="2" charset="77"/>
                        </a:rPr>
                        <a:t>+ 27.6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4133033"/>
                  </a:ext>
                </a:extLst>
              </a:tr>
              <a:tr h="4310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Sela PCS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42.6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6C9F42"/>
                          </a:solidFill>
                          <a:effectLst/>
                          <a:latin typeface="Montserrat" pitchFamily="2" charset="77"/>
                        </a:rPr>
                        <a:t>+ 14.0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55.3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6C9F42"/>
                          </a:solidFill>
                          <a:effectLst/>
                          <a:latin typeface="Montserrat" pitchFamily="2" charset="77"/>
                        </a:rPr>
                        <a:t>+ 6.7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038496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0FAF38A-4184-754E-95B0-5B230FD0A2B6}"/>
              </a:ext>
            </a:extLst>
          </p:cNvPr>
          <p:cNvSpPr txBox="1"/>
          <p:nvPr/>
        </p:nvSpPr>
        <p:spPr>
          <a:xfrm>
            <a:off x="228599" y="6324600"/>
            <a:ext cx="8686800" cy="533400"/>
          </a:xfrm>
          <a:prstGeom prst="rect">
            <a:avLst/>
          </a:prstGeom>
          <a:noFill/>
        </p:spPr>
        <p:txBody>
          <a:bodyPr vert="horz" wrap="square" lIns="182880" tIns="182880" rIns="182880" bIns="182880" rtlCol="0" anchor="ctr">
            <a:noAutofit/>
          </a:bodyPr>
          <a:lstStyle/>
          <a:p>
            <a:pPr defTabSz="457200"/>
            <a:r>
              <a:rPr lang="en-US" sz="1000" dirty="0">
                <a:solidFill>
                  <a:prstClr val="black"/>
                </a:solidFill>
                <a:latin typeface="Montserrat" pitchFamily="2" charset="77"/>
                <a:ea typeface="Verdana" panose="020B0604030504040204" pitchFamily="34" charset="0"/>
                <a:cs typeface="Verdana" panose="020B0604030504040204" pitchFamily="34" charset="0"/>
              </a:rPr>
              <a:t>Note: Schools shown here gained at least 5% in proficiency in both ELA and math, exceeding rates of improvement citywide</a:t>
            </a:r>
          </a:p>
        </p:txBody>
      </p:sp>
    </p:spTree>
    <p:extLst>
      <p:ext uri="{BB962C8B-B14F-4D97-AF65-F5344CB8AC3E}">
        <p14:creationId xmlns:p14="http://schemas.microsoft.com/office/powerpoint/2010/main" val="2050430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2EB32-B627-4B80-89D4-1E525DE37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297" y="228600"/>
            <a:ext cx="8229600" cy="1371600"/>
          </a:xfrm>
        </p:spPr>
        <p:txBody>
          <a:bodyPr>
            <a:normAutofit/>
          </a:bodyPr>
          <a:lstStyle/>
          <a:p>
            <a:r>
              <a:rPr lang="en-US" b="1" dirty="0">
                <a:latin typeface="Montserrat" pitchFamily="2" charset="77"/>
              </a:rPr>
              <a:t>Top performing and most improved </a:t>
            </a:r>
            <a:r>
              <a:rPr lang="en-US" dirty="0">
                <a:latin typeface="Montserrat" pitchFamily="2" charset="77"/>
              </a:rPr>
              <a:t>public charter High Schools</a:t>
            </a:r>
            <a:endParaRPr lang="en-US" b="1" dirty="0">
              <a:latin typeface="Montserra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D8188A-C3B5-4FA5-8BA5-6A7D8CAC2FCE}"/>
              </a:ext>
            </a:extLst>
          </p:cNvPr>
          <p:cNvSpPr txBox="1"/>
          <p:nvPr/>
        </p:nvSpPr>
        <p:spPr>
          <a:xfrm>
            <a:off x="422988" y="5656150"/>
            <a:ext cx="8229600" cy="533400"/>
          </a:xfrm>
          <a:prstGeom prst="rect">
            <a:avLst/>
          </a:prstGeom>
          <a:noFill/>
        </p:spPr>
        <p:txBody>
          <a:bodyPr vert="horz" wrap="square" lIns="182880" tIns="182880" rIns="182880" bIns="182880" rtlCol="0" anchor="ctr">
            <a:noAutofit/>
          </a:bodyPr>
          <a:lstStyle/>
          <a:p>
            <a:pPr defTabSz="457200"/>
            <a:r>
              <a:rPr lang="en-US" sz="1000" dirty="0">
                <a:solidFill>
                  <a:prstClr val="black"/>
                </a:solidFill>
                <a:latin typeface="Montserrat" pitchFamily="2" charset="77"/>
                <a:ea typeface="Verdana" panose="020B0604030504040204" pitchFamily="34" charset="0"/>
                <a:cs typeface="Verdana" panose="020B0604030504040204" pitchFamily="34" charset="0"/>
              </a:rPr>
              <a:t>Note: Schools shown for improvement gained at least 5% in proficiency in both ELA and math.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ED9E81B-0759-814C-9F5D-CF1F35B5C3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35401"/>
              </p:ext>
            </p:extLst>
          </p:nvPr>
        </p:nvGraphicFramePr>
        <p:xfrm>
          <a:off x="397245" y="3721792"/>
          <a:ext cx="8229599" cy="1840808"/>
        </p:xfrm>
        <a:graphic>
          <a:graphicData uri="http://schemas.openxmlformats.org/drawingml/2006/table">
            <a:tbl>
              <a:tblPr/>
              <a:tblGrid>
                <a:gridCol w="2803155">
                  <a:extLst>
                    <a:ext uri="{9D8B030D-6E8A-4147-A177-3AD203B41FA5}">
                      <a16:colId xmlns:a16="http://schemas.microsoft.com/office/drawing/2014/main" val="655335472"/>
                    </a:ext>
                  </a:extLst>
                </a:gridCol>
                <a:gridCol w="692562">
                  <a:extLst>
                    <a:ext uri="{9D8B030D-6E8A-4147-A177-3AD203B41FA5}">
                      <a16:colId xmlns:a16="http://schemas.microsoft.com/office/drawing/2014/main" val="2737270740"/>
                    </a:ext>
                  </a:extLst>
                </a:gridCol>
                <a:gridCol w="692562">
                  <a:extLst>
                    <a:ext uri="{9D8B030D-6E8A-4147-A177-3AD203B41FA5}">
                      <a16:colId xmlns:a16="http://schemas.microsoft.com/office/drawing/2014/main" val="3194950063"/>
                    </a:ext>
                  </a:extLst>
                </a:gridCol>
                <a:gridCol w="1010330">
                  <a:extLst>
                    <a:ext uri="{9D8B030D-6E8A-4147-A177-3AD203B41FA5}">
                      <a16:colId xmlns:a16="http://schemas.microsoft.com/office/drawing/2014/main" val="611529811"/>
                    </a:ext>
                  </a:extLst>
                </a:gridCol>
                <a:gridCol w="1010330">
                  <a:extLst>
                    <a:ext uri="{9D8B030D-6E8A-4147-A177-3AD203B41FA5}">
                      <a16:colId xmlns:a16="http://schemas.microsoft.com/office/drawing/2014/main" val="3727390929"/>
                    </a:ext>
                  </a:extLst>
                </a:gridCol>
                <a:gridCol w="1010330">
                  <a:extLst>
                    <a:ext uri="{9D8B030D-6E8A-4147-A177-3AD203B41FA5}">
                      <a16:colId xmlns:a16="http://schemas.microsoft.com/office/drawing/2014/main" val="2450747659"/>
                    </a:ext>
                  </a:extLst>
                </a:gridCol>
                <a:gridCol w="1010330">
                  <a:extLst>
                    <a:ext uri="{9D8B030D-6E8A-4147-A177-3AD203B41FA5}">
                      <a16:colId xmlns:a16="http://schemas.microsoft.com/office/drawing/2014/main" val="324160257"/>
                    </a:ext>
                  </a:extLst>
                </a:gridCol>
              </a:tblGrid>
              <a:tr h="37776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Campus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2018 </a:t>
                      </a:r>
                      <a:b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</a:br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PMF </a:t>
                      </a:r>
                      <a:b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</a:br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Tier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Ward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ELA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5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Math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5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9523799"/>
                  </a:ext>
                </a:extLst>
              </a:tr>
              <a:tr h="441342">
                <a:tc vMerge="1">
                  <a:txBody>
                    <a:bodyPr/>
                    <a:lstStyle/>
                    <a:p>
                      <a:pPr algn="ctr" fontAlgn="ctr"/>
                      <a:endParaRPr lang="en-US" sz="105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Levels </a:t>
                      </a:r>
                      <a:b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</a:br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4 + 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Change 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Levels </a:t>
                      </a:r>
                      <a:b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</a:br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4 + 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Change 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632461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KIPP DC – </a:t>
                      </a:r>
                      <a:b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College Preparatory PCS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6C9F42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+ 9.4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6C9F42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+ 10.9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259192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Paul PCS – </a:t>
                      </a:r>
                      <a:b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International High School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6C9F42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+ 5.8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6C9F42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+ 5.1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7593019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EBD7A22-A54E-0243-AF06-187B7863D8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194716"/>
              </p:ext>
            </p:extLst>
          </p:nvPr>
        </p:nvGraphicFramePr>
        <p:xfrm>
          <a:off x="397243" y="1828800"/>
          <a:ext cx="8229601" cy="1671145"/>
        </p:xfrm>
        <a:graphic>
          <a:graphicData uri="http://schemas.openxmlformats.org/drawingml/2006/table">
            <a:tbl>
              <a:tblPr/>
              <a:tblGrid>
                <a:gridCol w="4210493">
                  <a:extLst>
                    <a:ext uri="{9D8B030D-6E8A-4147-A177-3AD203B41FA5}">
                      <a16:colId xmlns:a16="http://schemas.microsoft.com/office/drawing/2014/main" val="2937614060"/>
                    </a:ext>
                  </a:extLst>
                </a:gridCol>
                <a:gridCol w="802464">
                  <a:extLst>
                    <a:ext uri="{9D8B030D-6E8A-4147-A177-3AD203B41FA5}">
                      <a16:colId xmlns:a16="http://schemas.microsoft.com/office/drawing/2014/main" val="1322697947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1707827083"/>
                    </a:ext>
                  </a:extLst>
                </a:gridCol>
                <a:gridCol w="1189222">
                  <a:extLst>
                    <a:ext uri="{9D8B030D-6E8A-4147-A177-3AD203B41FA5}">
                      <a16:colId xmlns:a16="http://schemas.microsoft.com/office/drawing/2014/main" val="2234633477"/>
                    </a:ext>
                  </a:extLst>
                </a:gridCol>
                <a:gridCol w="1189222">
                  <a:extLst>
                    <a:ext uri="{9D8B030D-6E8A-4147-A177-3AD203B41FA5}">
                      <a16:colId xmlns:a16="http://schemas.microsoft.com/office/drawing/2014/main" val="32766123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   Campus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2018 PMF </a:t>
                      </a:r>
                    </a:p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Tier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Ward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Levels 4+ </a:t>
                      </a:r>
                    </a:p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ELA</a:t>
                      </a:r>
                    </a:p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Levels 4+ </a:t>
                      </a:r>
                    </a:p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Math</a:t>
                      </a:r>
                    </a:p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73857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BASIS DC PCS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86.7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46.6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3197360"/>
                  </a:ext>
                </a:extLst>
              </a:tr>
              <a:tr h="4824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Washington Latin PCS - Upper School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83.1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41.3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381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667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91EC3-83FD-43C3-AF05-145A56525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3716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Montserrat" pitchFamily="2" charset="77"/>
              </a:rPr>
              <a:t>Top 10 performing </a:t>
            </a:r>
            <a:r>
              <a:rPr lang="en-US" dirty="0">
                <a:latin typeface="Montserrat" pitchFamily="2" charset="77"/>
              </a:rPr>
              <a:t>public charter schools</a:t>
            </a:r>
            <a:br>
              <a:rPr lang="en-US" dirty="0">
                <a:latin typeface="Montserrat" pitchFamily="2" charset="77"/>
              </a:rPr>
            </a:br>
            <a:r>
              <a:rPr lang="en-US" dirty="0">
                <a:latin typeface="Montserrat" pitchFamily="2" charset="77"/>
              </a:rPr>
              <a:t>Grades 3-8: ELA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3067143-932B-5A40-B138-64C59A3E01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210950"/>
              </p:ext>
            </p:extLst>
          </p:nvPr>
        </p:nvGraphicFramePr>
        <p:xfrm>
          <a:off x="457200" y="1676400"/>
          <a:ext cx="8229600" cy="4335517"/>
        </p:xfrm>
        <a:graphic>
          <a:graphicData uri="http://schemas.openxmlformats.org/drawingml/2006/table">
            <a:tbl>
              <a:tblPr/>
              <a:tblGrid>
                <a:gridCol w="4796058">
                  <a:extLst>
                    <a:ext uri="{9D8B030D-6E8A-4147-A177-3AD203B41FA5}">
                      <a16:colId xmlns:a16="http://schemas.microsoft.com/office/drawing/2014/main" val="649767919"/>
                    </a:ext>
                  </a:extLst>
                </a:gridCol>
                <a:gridCol w="1144514">
                  <a:extLst>
                    <a:ext uri="{9D8B030D-6E8A-4147-A177-3AD203B41FA5}">
                      <a16:colId xmlns:a16="http://schemas.microsoft.com/office/drawing/2014/main" val="2858574557"/>
                    </a:ext>
                  </a:extLst>
                </a:gridCol>
                <a:gridCol w="1144514">
                  <a:extLst>
                    <a:ext uri="{9D8B030D-6E8A-4147-A177-3AD203B41FA5}">
                      <a16:colId xmlns:a16="http://schemas.microsoft.com/office/drawing/2014/main" val="874510068"/>
                    </a:ext>
                  </a:extLst>
                </a:gridCol>
                <a:gridCol w="1144514">
                  <a:extLst>
                    <a:ext uri="{9D8B030D-6E8A-4147-A177-3AD203B41FA5}">
                      <a16:colId xmlns:a16="http://schemas.microsoft.com/office/drawing/2014/main" val="2450747659"/>
                    </a:ext>
                  </a:extLst>
                </a:gridCol>
              </a:tblGrid>
              <a:tr h="6779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   Campus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2018 PMF </a:t>
                      </a:r>
                    </a:p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Tier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Ward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Levels </a:t>
                      </a:r>
                      <a:b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</a:br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</a:rPr>
                        <a:t>4+ 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632461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BASIS DC PCS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79.5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259192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Washington Latin PCS - Middle School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63.4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75930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District of Columbia International School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62.8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03849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Inspired Teaching Demonstration PCS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59.9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563098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KIPP DC - Promise Academy PCS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56.6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50333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Washington Yu Ying PCS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55.9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77321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Latin American Montessori Bilingual PCS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55.4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624658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DC Prep PCS - Edgewood Middle School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53.0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301112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Two Rivers PCS - 4th Street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50.9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16106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DC Prep PCS - Benning Middle School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46.4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2261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3717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20538-723D-4952-BB5F-E57594B6F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511" y="228600"/>
            <a:ext cx="8229600" cy="13716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Montserrat" pitchFamily="2" charset="77"/>
              </a:rPr>
              <a:t>Top 10 performing </a:t>
            </a:r>
            <a:r>
              <a:rPr lang="en-US" dirty="0">
                <a:latin typeface="Montserrat" pitchFamily="2" charset="77"/>
              </a:rPr>
              <a:t>public charter schools</a:t>
            </a:r>
            <a:br>
              <a:rPr lang="en-US" dirty="0">
                <a:latin typeface="Montserrat" pitchFamily="2" charset="77"/>
              </a:rPr>
            </a:br>
            <a:r>
              <a:rPr lang="en-US" dirty="0">
                <a:latin typeface="Montserrat" pitchFamily="2" charset="77"/>
              </a:rPr>
              <a:t>Grades 3-8: Math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DD7142A-1C46-E44C-AB24-B7C4FC42A9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6167639"/>
              </p:ext>
            </p:extLst>
          </p:nvPr>
        </p:nvGraphicFramePr>
        <p:xfrm>
          <a:off x="457200" y="1676400"/>
          <a:ext cx="8229600" cy="4343400"/>
        </p:xfrm>
        <a:graphic>
          <a:graphicData uri="http://schemas.openxmlformats.org/drawingml/2006/table">
            <a:tbl>
              <a:tblPr/>
              <a:tblGrid>
                <a:gridCol w="4796058">
                  <a:extLst>
                    <a:ext uri="{9D8B030D-6E8A-4147-A177-3AD203B41FA5}">
                      <a16:colId xmlns:a16="http://schemas.microsoft.com/office/drawing/2014/main" val="649767919"/>
                    </a:ext>
                  </a:extLst>
                </a:gridCol>
                <a:gridCol w="1144514">
                  <a:extLst>
                    <a:ext uri="{9D8B030D-6E8A-4147-A177-3AD203B41FA5}">
                      <a16:colId xmlns:a16="http://schemas.microsoft.com/office/drawing/2014/main" val="2858574557"/>
                    </a:ext>
                  </a:extLst>
                </a:gridCol>
                <a:gridCol w="1144514">
                  <a:extLst>
                    <a:ext uri="{9D8B030D-6E8A-4147-A177-3AD203B41FA5}">
                      <a16:colId xmlns:a16="http://schemas.microsoft.com/office/drawing/2014/main" val="874510068"/>
                    </a:ext>
                  </a:extLst>
                </a:gridCol>
                <a:gridCol w="1144514">
                  <a:extLst>
                    <a:ext uri="{9D8B030D-6E8A-4147-A177-3AD203B41FA5}">
                      <a16:colId xmlns:a16="http://schemas.microsoft.com/office/drawing/2014/main" val="2450747659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  Campus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2018 PMF </a:t>
                      </a:r>
                    </a:p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Tier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Ward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Levels </a:t>
                      </a:r>
                      <a:b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</a:br>
                      <a:r>
                        <a:rPr lang="en-US" sz="1800" b="0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4+ 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4C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632461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KIPP DC - Promise Academy PCS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ontserrat" pitchFamily="2" charset="77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77.5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259192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KIPP DC - Lead Academy PCS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ontserrat" pitchFamily="2" charset="77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itchFamily="2" charset="77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77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69.6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75930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BASIS DC PCS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ontserrat" pitchFamily="2" charset="77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itchFamily="2" charset="77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77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67.6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03849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KIPP DC - Heights Academy PCS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ontserrat" pitchFamily="2" charset="77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itchFamily="2" charset="77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77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65.9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563098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KIPP DC - Spring Academy PCS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77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77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60.6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50333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Washington Yu Ying PCS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77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77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57.4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77321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Sela PCS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77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77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55.3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624658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DC Prep PCS - Edgewood Middle School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ontserrat" pitchFamily="2" charset="77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itchFamily="2" charset="77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77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54.9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301112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DC Prep PCS - Benning Elementary School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ontserrat" pitchFamily="2" charset="77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itchFamily="2" charset="77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77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51.4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339503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DC Prep PCS - Edgewood Elementary School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ontserrat" pitchFamily="2" charset="77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" pitchFamily="2" charset="77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  <a:cs typeface="Calibri" panose="020F0502020204030204" pitchFamily="34" charset="0"/>
                        </a:rPr>
                        <a:t>50.7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38543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2991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solidFill>
          <a:srgbClr val="578B2E"/>
        </a:solidFill>
      </a:spPr>
      <a:bodyPr vert="horz" lIns="182880" tIns="182880" rIns="182880" bIns="182880" rtlCol="0" anchor="ctr">
        <a:normAutofit/>
      </a:bodyPr>
      <a:lstStyle>
        <a:defPPr algn="r">
          <a:defRPr sz="2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4E6B54-FBFD-D844-AE8F-334E943C6195}" vid="{F6E61A3E-AEAF-034B-B9FC-032EABB7C33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3713</TotalTime>
  <Words>766</Words>
  <Application>Microsoft Macintosh PowerPoint</Application>
  <PresentationFormat>On-screen Show (4:3)</PresentationFormat>
  <Paragraphs>361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Gotham Bold</vt:lpstr>
      <vt:lpstr>Gotham Medium</vt:lpstr>
      <vt:lpstr>Montserrat</vt:lpstr>
      <vt:lpstr>Verdana</vt:lpstr>
      <vt:lpstr>Office Theme</vt:lpstr>
      <vt:lpstr>Public Charter School Student Achievement Increases Annually</vt:lpstr>
      <vt:lpstr>Proficiency Rates Improving Across Almost All Subgroups in ELA</vt:lpstr>
      <vt:lpstr>Proficiency Rates Improving Across Almost All Subgroups in Math</vt:lpstr>
      <vt:lpstr>Charter Subgroup Comparisons with State Averages</vt:lpstr>
      <vt:lpstr>Most improved public charter schools Grades 3-8</vt:lpstr>
      <vt:lpstr>Top performing and most improved public charter High Schools</vt:lpstr>
      <vt:lpstr>Top 10 performing public charter schools Grades 3-8: ELA</vt:lpstr>
      <vt:lpstr>Top 10 performing public charter schools Grades 3-8: Math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Tomeika Bowden</cp:lastModifiedBy>
  <cp:revision>300</cp:revision>
  <cp:lastPrinted>2018-08-06T13:58:31Z</cp:lastPrinted>
  <dcterms:created xsi:type="dcterms:W3CDTF">2016-08-30T12:51:22Z</dcterms:created>
  <dcterms:modified xsi:type="dcterms:W3CDTF">2019-08-15T21:31:36Z</dcterms:modified>
</cp:coreProperties>
</file>